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58" r:id="rId5"/>
    <p:sldId id="266" r:id="rId6"/>
    <p:sldId id="320" r:id="rId7"/>
    <p:sldId id="274" r:id="rId8"/>
    <p:sldId id="275" r:id="rId9"/>
    <p:sldId id="319" r:id="rId10"/>
    <p:sldId id="304" r:id="rId11"/>
    <p:sldId id="306" r:id="rId12"/>
    <p:sldId id="307" r:id="rId13"/>
    <p:sldId id="308" r:id="rId14"/>
    <p:sldId id="309" r:id="rId15"/>
    <p:sldId id="310" r:id="rId16"/>
    <p:sldId id="311" r:id="rId17"/>
    <p:sldId id="317" r:id="rId18"/>
    <p:sldId id="278" r:id="rId19"/>
  </p:sldIdLst>
  <p:sldSz cx="12192000" cy="6858000"/>
  <p:notesSz cx="6669088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4FD"/>
    <a:srgbClr val="FB5271"/>
    <a:srgbClr val="FF5172"/>
    <a:srgbClr val="1D34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482" autoAdjust="0"/>
  </p:normalViewPr>
  <p:slideViewPr>
    <p:cSldViewPr snapToGrid="0">
      <p:cViewPr varScale="1">
        <p:scale>
          <a:sx n="57" d="100"/>
          <a:sy n="57" d="100"/>
        </p:scale>
        <p:origin x="99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41F79BB8-56A3-4DE8-8337-A7788A9423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AF69C32-E876-4EFB-9E81-03B13674DA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9CA48-4389-4ABF-9447-232A6CA8894A}" type="datetimeFigureOut">
              <a:rPr lang="cs-CZ" smtClean="0"/>
              <a:t>23.11.2025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D7011B3-5B10-4088-9B97-AE8E942E47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ED0DD32-33D6-4A48-BB8F-030EA1F977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EE186-FCBA-43EA-AC5B-6F14CEFF5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15934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0F065-6031-4389-A5FF-A3CF0B8D06C4}" type="datetimeFigureOut">
              <a:rPr lang="cs-CZ" smtClean="0"/>
              <a:t>23.11.2025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53EA1-8944-4D1F-AF91-C9792C4511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03077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2918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0547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>
            <a:extLst>
              <a:ext uri="{FF2B5EF4-FFF2-40B4-BE49-F238E27FC236}">
                <a16:creationId xmlns:a16="http://schemas.microsoft.com/office/drawing/2014/main" id="{F2C0427E-2BA7-49EE-A5CD-B106CCD6B8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Zástupný symbol pro text 9">
            <a:extLst>
              <a:ext uri="{FF2B5EF4-FFF2-40B4-BE49-F238E27FC236}">
                <a16:creationId xmlns:a16="http://schemas.microsoft.com/office/drawing/2014/main" id="{6BB46A85-F35B-4F70-B11D-4736C29B51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8975" y="2532875"/>
            <a:ext cx="6789738" cy="11620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44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/>
              <a:t>prezentace ve třech řádcích</a:t>
            </a:r>
          </a:p>
        </p:txBody>
      </p:sp>
      <p:sp>
        <p:nvSpPr>
          <p:cNvPr id="14" name="Zástupný symbol pro text 7">
            <a:extLst>
              <a:ext uri="{FF2B5EF4-FFF2-40B4-BE49-F238E27FC236}">
                <a16:creationId xmlns:a16="http://schemas.microsoft.com/office/drawing/2014/main" id="{634F4884-9A0B-4B83-BCB1-DAE0451DCD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4959" y="1961128"/>
            <a:ext cx="6742113" cy="627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i="0" baseline="0">
                <a:solidFill>
                  <a:srgbClr val="FB527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/>
              <a:t>Nadpis </a:t>
            </a:r>
            <a:r>
              <a:rPr lang="cs-CZ" err="1"/>
              <a:t>powerpointové</a:t>
            </a:r>
            <a:endParaRPr lang="cs-CZ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D6B5145A-9508-4E4F-B3F4-3219975D9B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4717" y="5932067"/>
            <a:ext cx="2883368" cy="760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/>
              <a:t>Autor</a:t>
            </a:r>
            <a:br>
              <a:rPr lang="cs-CZ"/>
            </a:br>
            <a:endParaRPr lang="cs-CZ"/>
          </a:p>
        </p:txBody>
      </p:sp>
      <p:sp>
        <p:nvSpPr>
          <p:cNvPr id="6" name="Zástupný symbol pro text 7">
            <a:extLst>
              <a:ext uri="{FF2B5EF4-FFF2-40B4-BE49-F238E27FC236}">
                <a16:creationId xmlns:a16="http://schemas.microsoft.com/office/drawing/2014/main" id="{62DDB77A-459A-44D9-A638-CC97AACDB5B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39062" y="5926797"/>
            <a:ext cx="2883368" cy="760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/>
              <a:t>Příležitost </a:t>
            </a:r>
            <a:br>
              <a:rPr lang="cs-CZ"/>
            </a:br>
            <a:endParaRPr lang="cs-CZ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6C32C8DA-B9AE-43C7-A103-E830BD5061B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944464" y="5932067"/>
            <a:ext cx="2883368" cy="760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/>
              <a:t>Datum 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7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0" y="1955968"/>
            <a:ext cx="10933309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2876689"/>
            <a:ext cx="10933309" cy="201625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6">
            <a:extLst>
              <a:ext uri="{FF2B5EF4-FFF2-40B4-BE49-F238E27FC236}">
                <a16:creationId xmlns:a16="http://schemas.microsoft.com/office/drawing/2014/main" id="{8B4B78FC-8D0B-4213-A420-6CEEFBC111C2}"/>
              </a:ext>
            </a:extLst>
          </p:cNvPr>
          <p:cNvSpPr txBox="1">
            <a:spLocks/>
          </p:cNvSpPr>
          <p:nvPr userDrawn="1"/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24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318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EA4231B-FD8C-4C99-9D9B-80597DB0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499" y="2749255"/>
            <a:ext cx="5089849" cy="344040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250DB47-0D3B-4372-97D2-1569DC4A0C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46348" y="2749254"/>
            <a:ext cx="5183188" cy="344040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AB82A1A7-6BCD-4031-9F64-2FFF939C3145}"/>
              </a:ext>
            </a:extLst>
          </p:cNvPr>
          <p:cNvSpPr txBox="1">
            <a:spLocks/>
          </p:cNvSpPr>
          <p:nvPr userDrawn="1"/>
        </p:nvSpPr>
        <p:spPr>
          <a:xfrm>
            <a:off x="714165" y="1946726"/>
            <a:ext cx="10933309" cy="666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1D34F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8" name="Zástupný symbol pro číslo snímku 6">
            <a:extLst>
              <a:ext uri="{FF2B5EF4-FFF2-40B4-BE49-F238E27FC236}">
                <a16:creationId xmlns:a16="http://schemas.microsoft.com/office/drawing/2014/main" id="{8275F84D-8AAD-4BE2-A553-49D8CAAF28AC}"/>
              </a:ext>
            </a:extLst>
          </p:cNvPr>
          <p:cNvSpPr txBox="1">
            <a:spLocks/>
          </p:cNvSpPr>
          <p:nvPr userDrawn="1"/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24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46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2" y="2876689"/>
            <a:ext cx="5974254" cy="3384832"/>
          </a:xfrm>
        </p:spPr>
        <p:txBody>
          <a:bodyPr/>
          <a:lstStyle>
            <a:lvl1pPr marL="0" indent="0" algn="just">
              <a:lnSpc>
                <a:spcPct val="150000"/>
              </a:lnSpc>
              <a:buNone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 err="1"/>
              <a:t>Lorem</a:t>
            </a:r>
            <a:r>
              <a:rPr lang="cs-CZ"/>
              <a:t> </a:t>
            </a:r>
            <a:r>
              <a:rPr lang="cs-CZ" err="1"/>
              <a:t>ipsum</a:t>
            </a:r>
            <a:r>
              <a:rPr lang="cs-CZ"/>
              <a:t> </a:t>
            </a:r>
            <a:r>
              <a:rPr lang="cs-CZ" err="1"/>
              <a:t>dolor</a:t>
            </a:r>
            <a:r>
              <a:rPr lang="cs-CZ"/>
              <a:t>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,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 </a:t>
            </a:r>
            <a:r>
              <a:rPr lang="cs-CZ" err="1"/>
              <a:t>malesuadalibero</a:t>
            </a:r>
            <a:r>
              <a:rPr lang="cs-CZ"/>
              <a:t>,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 </a:t>
            </a:r>
            <a:r>
              <a:rPr lang="cs-CZ" err="1"/>
              <a:t>commodo</a:t>
            </a:r>
            <a:r>
              <a:rPr lang="cs-CZ"/>
              <a:t> </a:t>
            </a:r>
            <a:r>
              <a:rPr lang="cs-CZ" err="1"/>
              <a:t>magna</a:t>
            </a:r>
            <a:r>
              <a:rPr lang="cs-CZ"/>
              <a:t> </a:t>
            </a:r>
            <a:r>
              <a:rPr lang="cs-CZ" err="1"/>
              <a:t>Lorem</a:t>
            </a:r>
            <a:r>
              <a:rPr lang="cs-CZ"/>
              <a:t> </a:t>
            </a:r>
            <a:r>
              <a:rPr lang="cs-CZ" err="1"/>
              <a:t>ipsum</a:t>
            </a:r>
            <a:r>
              <a:rPr lang="cs-CZ"/>
              <a:t> </a:t>
            </a:r>
            <a:r>
              <a:rPr lang="cs-CZ" err="1"/>
              <a:t>dolor</a:t>
            </a:r>
            <a:r>
              <a:rPr lang="cs-CZ"/>
              <a:t>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,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 </a:t>
            </a:r>
            <a:r>
              <a:rPr lang="cs-CZ" err="1"/>
              <a:t>malesuadalibero</a:t>
            </a:r>
            <a:r>
              <a:rPr lang="cs-CZ"/>
              <a:t>,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 </a:t>
            </a:r>
            <a:r>
              <a:rPr lang="cs-CZ" err="1"/>
              <a:t>commodo</a:t>
            </a:r>
            <a:endParaRPr lang="cs-CZ"/>
          </a:p>
          <a:p>
            <a:pPr lvl="0"/>
            <a:endParaRPr lang="cs-CZ"/>
          </a:p>
        </p:txBody>
      </p:sp>
      <p:sp>
        <p:nvSpPr>
          <p:cNvPr id="5" name="Zástupný symbol obrázku 3">
            <a:extLst>
              <a:ext uri="{FF2B5EF4-FFF2-40B4-BE49-F238E27FC236}">
                <a16:creationId xmlns:a16="http://schemas.microsoft.com/office/drawing/2014/main" id="{A64A225F-72C4-45E6-9EBB-24AAAD0364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87194" y="1276350"/>
            <a:ext cx="5204806" cy="558165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aseline="0">
                <a:solidFill>
                  <a:srgbClr val="1D34FE"/>
                </a:solidFill>
              </a:defRPr>
            </a:lvl1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1805DDFA-3AC0-4605-BF6A-4BD442F0B2F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707814" y="3154836"/>
            <a:ext cx="1671637" cy="1051404"/>
          </a:xfrm>
        </p:spPr>
        <p:txBody>
          <a:bodyPr/>
          <a:lstStyle>
            <a:lvl1pPr marL="0" indent="0">
              <a:buNone/>
              <a:defRPr sz="1800" b="1">
                <a:solidFill>
                  <a:srgbClr val="FB5271"/>
                </a:solidFill>
              </a:defRPr>
            </a:lvl1pPr>
          </a:lstStyle>
          <a:p>
            <a:pPr lvl="0"/>
            <a:r>
              <a:rPr lang="it-IT"/>
              <a:t>quunti voluptatia vel iur, samest</a:t>
            </a:r>
          </a:p>
          <a:p>
            <a:pPr lvl="0"/>
            <a:endParaRPr lang="cs-CZ"/>
          </a:p>
        </p:txBody>
      </p:sp>
      <p:sp>
        <p:nvSpPr>
          <p:cNvPr id="8" name="Zástupný symbol pro číslo snímku 6">
            <a:extLst>
              <a:ext uri="{FF2B5EF4-FFF2-40B4-BE49-F238E27FC236}">
                <a16:creationId xmlns:a16="http://schemas.microsoft.com/office/drawing/2014/main" id="{226BAD10-F4BD-4631-A6A2-FB55EB66A0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5186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0" y="2622088"/>
            <a:ext cx="5974253" cy="3602866"/>
          </a:xfrm>
        </p:spPr>
        <p:txBody>
          <a:bodyPr numCol="2" spcCol="432000">
            <a:normAutofit/>
          </a:bodyPr>
          <a:lstStyle>
            <a:lvl1pPr marL="0" indent="0" algn="just">
              <a:lnSpc>
                <a:spcPct val="150000"/>
              </a:lnSpc>
              <a:buNone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 err="1"/>
              <a:t>Lorem</a:t>
            </a:r>
            <a:r>
              <a:rPr lang="cs-CZ"/>
              <a:t> </a:t>
            </a:r>
            <a:r>
              <a:rPr lang="cs-CZ" err="1"/>
              <a:t>ipsum</a:t>
            </a:r>
            <a:r>
              <a:rPr lang="cs-CZ"/>
              <a:t> </a:t>
            </a:r>
            <a:r>
              <a:rPr lang="cs-CZ" err="1"/>
              <a:t>dolor</a:t>
            </a:r>
            <a:r>
              <a:rPr lang="cs-CZ"/>
              <a:t>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,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 </a:t>
            </a:r>
            <a:r>
              <a:rPr lang="cs-CZ" err="1"/>
              <a:t>malesuadalibero</a:t>
            </a:r>
            <a:r>
              <a:rPr lang="cs-CZ"/>
              <a:t>, </a:t>
            </a:r>
            <a:r>
              <a:rPr lang="cs-CZ" err="1"/>
              <a:t>sit</a:t>
            </a:r>
            <a:r>
              <a:rPr lang="cs-CZ"/>
              <a:t> 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.</a:t>
            </a:r>
          </a:p>
          <a:p>
            <a:pPr lvl="0"/>
            <a:endParaRPr lang="cs-CZ"/>
          </a:p>
        </p:txBody>
      </p:sp>
      <p:sp>
        <p:nvSpPr>
          <p:cNvPr id="5" name="Zástupný symbol obrázku 3">
            <a:extLst>
              <a:ext uri="{FF2B5EF4-FFF2-40B4-BE49-F238E27FC236}">
                <a16:creationId xmlns:a16="http://schemas.microsoft.com/office/drawing/2014/main" id="{A64A225F-72C4-45E6-9EBB-24AAAD0364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87194" y="1276350"/>
            <a:ext cx="5204806" cy="558165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aseline="0">
                <a:solidFill>
                  <a:srgbClr val="1D34FE"/>
                </a:solidFill>
              </a:defRPr>
            </a:lvl1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1805DDFA-3AC0-4605-BF6A-4BD442F0B2F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707814" y="3154836"/>
            <a:ext cx="1671637" cy="1199115"/>
          </a:xfrm>
        </p:spPr>
        <p:txBody>
          <a:bodyPr/>
          <a:lstStyle>
            <a:lvl1pPr marL="0" indent="0">
              <a:buNone/>
              <a:defRPr sz="1800" b="1">
                <a:solidFill>
                  <a:srgbClr val="FB5271"/>
                </a:solidFill>
              </a:defRPr>
            </a:lvl1pPr>
          </a:lstStyle>
          <a:p>
            <a:pPr lvl="0"/>
            <a:r>
              <a:rPr lang="it-IT"/>
              <a:t>quunti voluptatia vel iur, samest</a:t>
            </a:r>
          </a:p>
          <a:p>
            <a:pPr lvl="0"/>
            <a:endParaRPr lang="cs-CZ"/>
          </a:p>
        </p:txBody>
      </p:sp>
      <p:sp>
        <p:nvSpPr>
          <p:cNvPr id="8" name="Zástupný symbol pro číslo snímku 6">
            <a:extLst>
              <a:ext uri="{FF2B5EF4-FFF2-40B4-BE49-F238E27FC236}">
                <a16:creationId xmlns:a16="http://schemas.microsoft.com/office/drawing/2014/main" id="{B662301A-4E30-446D-A484-5A00E132DD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839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2" y="2876689"/>
            <a:ext cx="11558148" cy="3384832"/>
          </a:xfrm>
        </p:spPr>
        <p:txBody>
          <a:bodyPr/>
          <a:lstStyle>
            <a:lvl1pPr marL="0" indent="0" algn="just">
              <a:lnSpc>
                <a:spcPct val="150000"/>
              </a:lnSpc>
              <a:buNone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 err="1"/>
              <a:t>Lorem</a:t>
            </a:r>
            <a:r>
              <a:rPr lang="cs-CZ"/>
              <a:t> </a:t>
            </a:r>
            <a:r>
              <a:rPr lang="cs-CZ" err="1"/>
              <a:t>ipsum</a:t>
            </a:r>
            <a:r>
              <a:rPr lang="cs-CZ"/>
              <a:t> </a:t>
            </a:r>
            <a:r>
              <a:rPr lang="cs-CZ" err="1"/>
              <a:t>dolor</a:t>
            </a:r>
            <a:r>
              <a:rPr lang="cs-CZ"/>
              <a:t>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,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 </a:t>
            </a:r>
            <a:r>
              <a:rPr lang="cs-CZ" err="1"/>
              <a:t>malesuadalibero</a:t>
            </a:r>
            <a:r>
              <a:rPr lang="cs-CZ"/>
              <a:t>,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 </a:t>
            </a:r>
            <a:r>
              <a:rPr lang="cs-CZ" err="1"/>
              <a:t>commodo</a:t>
            </a:r>
            <a:r>
              <a:rPr lang="cs-CZ"/>
              <a:t> </a:t>
            </a:r>
            <a:r>
              <a:rPr lang="cs-CZ" err="1"/>
              <a:t>magna</a:t>
            </a:r>
            <a:r>
              <a:rPr lang="cs-CZ"/>
              <a:t> </a:t>
            </a:r>
            <a:r>
              <a:rPr lang="cs-CZ" err="1"/>
              <a:t>Lorem</a:t>
            </a:r>
            <a:r>
              <a:rPr lang="cs-CZ"/>
              <a:t> </a:t>
            </a:r>
            <a:r>
              <a:rPr lang="cs-CZ" err="1"/>
              <a:t>ipsum</a:t>
            </a:r>
            <a:r>
              <a:rPr lang="cs-CZ"/>
              <a:t> </a:t>
            </a:r>
            <a:r>
              <a:rPr lang="cs-CZ" err="1"/>
              <a:t>dolor</a:t>
            </a:r>
            <a:r>
              <a:rPr lang="cs-CZ"/>
              <a:t>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, </a:t>
            </a:r>
            <a:r>
              <a:rPr lang="cs-CZ" err="1"/>
              <a:t>consectetuer</a:t>
            </a:r>
            <a:r>
              <a:rPr lang="cs-CZ"/>
              <a:t> </a:t>
            </a:r>
            <a:r>
              <a:rPr lang="cs-CZ" err="1"/>
              <a:t>adipiscing</a:t>
            </a:r>
            <a:r>
              <a:rPr lang="cs-CZ"/>
              <a:t> elit. </a:t>
            </a:r>
            <a:r>
              <a:rPr lang="cs-CZ" err="1"/>
              <a:t>Maecenas</a:t>
            </a:r>
            <a:r>
              <a:rPr lang="cs-CZ"/>
              <a:t> </a:t>
            </a:r>
            <a:r>
              <a:rPr lang="cs-CZ" err="1"/>
              <a:t>porttitor</a:t>
            </a:r>
            <a:r>
              <a:rPr lang="cs-CZ"/>
              <a:t> </a:t>
            </a:r>
            <a:r>
              <a:rPr lang="cs-CZ" err="1"/>
              <a:t>congue</a:t>
            </a:r>
            <a:r>
              <a:rPr lang="cs-CZ"/>
              <a:t> </a:t>
            </a:r>
            <a:r>
              <a:rPr lang="cs-CZ" err="1"/>
              <a:t>massa</a:t>
            </a:r>
            <a:r>
              <a:rPr lang="cs-CZ"/>
              <a:t>. </a:t>
            </a:r>
            <a:r>
              <a:rPr lang="cs-CZ" err="1"/>
              <a:t>Fusce</a:t>
            </a:r>
            <a:r>
              <a:rPr lang="cs-CZ"/>
              <a:t> </a:t>
            </a:r>
            <a:r>
              <a:rPr lang="cs-CZ" err="1"/>
              <a:t>posuere</a:t>
            </a:r>
            <a:r>
              <a:rPr lang="cs-CZ"/>
              <a:t>, </a:t>
            </a:r>
            <a:r>
              <a:rPr lang="cs-CZ" err="1"/>
              <a:t>magna</a:t>
            </a:r>
            <a:r>
              <a:rPr lang="cs-CZ"/>
              <a:t> sed </a:t>
            </a:r>
            <a:r>
              <a:rPr lang="cs-CZ" err="1"/>
              <a:t>pulvinar</a:t>
            </a:r>
            <a:r>
              <a:rPr lang="cs-CZ"/>
              <a:t> </a:t>
            </a:r>
            <a:r>
              <a:rPr lang="cs-CZ" err="1"/>
              <a:t>ultricies</a:t>
            </a:r>
            <a:r>
              <a:rPr lang="cs-CZ"/>
              <a:t>, </a:t>
            </a:r>
            <a:r>
              <a:rPr lang="cs-CZ" err="1"/>
              <a:t>purus</a:t>
            </a:r>
            <a:r>
              <a:rPr lang="cs-CZ"/>
              <a:t> </a:t>
            </a:r>
            <a:r>
              <a:rPr lang="cs-CZ" err="1"/>
              <a:t>lectus</a:t>
            </a:r>
            <a:r>
              <a:rPr lang="cs-CZ"/>
              <a:t> </a:t>
            </a:r>
            <a:r>
              <a:rPr lang="cs-CZ" err="1"/>
              <a:t>malesuadalibero</a:t>
            </a:r>
            <a:r>
              <a:rPr lang="cs-CZ"/>
              <a:t>, </a:t>
            </a:r>
            <a:r>
              <a:rPr lang="cs-CZ" err="1"/>
              <a:t>sit</a:t>
            </a:r>
            <a:r>
              <a:rPr lang="cs-CZ"/>
              <a:t> </a:t>
            </a:r>
            <a:r>
              <a:rPr lang="cs-CZ" err="1"/>
              <a:t>amet</a:t>
            </a:r>
            <a:r>
              <a:rPr lang="cs-CZ"/>
              <a:t> </a:t>
            </a:r>
            <a:r>
              <a:rPr lang="cs-CZ" err="1"/>
              <a:t>commodo</a:t>
            </a:r>
            <a:endParaRPr lang="cs-CZ"/>
          </a:p>
          <a:p>
            <a:pPr lvl="0"/>
            <a:endParaRPr lang="cs-CZ"/>
          </a:p>
        </p:txBody>
      </p:sp>
      <p:sp>
        <p:nvSpPr>
          <p:cNvPr id="5" name="Zástupný symbol pro číslo snímku 6">
            <a:extLst>
              <a:ext uri="{FF2B5EF4-FFF2-40B4-BE49-F238E27FC236}">
                <a16:creationId xmlns:a16="http://schemas.microsoft.com/office/drawing/2014/main" id="{4B1D701B-96E8-4040-B48E-D21E34B267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75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2" y="2876689"/>
            <a:ext cx="11558148" cy="3179453"/>
          </a:xfrm>
        </p:spPr>
        <p:txBody>
          <a:bodyPr numCol="2" spcCol="432000"/>
          <a:lstStyle>
            <a:lvl1pPr marL="0" marR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 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/>
              <a:t>Text dva sloupce</a:t>
            </a:r>
          </a:p>
          <a:p>
            <a:pPr lvl="0"/>
            <a:endParaRPr lang="cs-CZ"/>
          </a:p>
          <a:p>
            <a:pPr lvl="0"/>
            <a:endParaRPr lang="cs-CZ"/>
          </a:p>
        </p:txBody>
      </p:sp>
      <p:sp>
        <p:nvSpPr>
          <p:cNvPr id="5" name="Zástupný symbol pro číslo snímku 6">
            <a:extLst>
              <a:ext uri="{FF2B5EF4-FFF2-40B4-BE49-F238E27FC236}">
                <a16:creationId xmlns:a16="http://schemas.microsoft.com/office/drawing/2014/main" id="{8B072FF3-4E07-4267-9B78-94E2445F4C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485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B32875-70EF-4AC0-A134-D3ADB7F6A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446CB49-0820-42B6-89CD-DB2F488132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4163" y="2990155"/>
            <a:ext cx="5305637" cy="3186808"/>
          </a:xfrm>
        </p:spPr>
        <p:txBody>
          <a:bodyPr>
            <a:normAutofit/>
          </a:bodyPr>
          <a:lstStyle>
            <a:lvl1pPr algn="just">
              <a:defRPr sz="1800"/>
            </a:lvl1pPr>
            <a:lvl2pPr algn="just">
              <a:defRPr sz="1800"/>
            </a:lvl2pPr>
            <a:lvl3pPr algn="just">
              <a:defRPr sz="1800"/>
            </a:lvl3pPr>
            <a:lvl4pPr algn="just">
              <a:defRPr sz="1800"/>
            </a:lvl4pPr>
            <a:lvl5pPr algn="just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5AE63F4-D13D-45EC-AD15-5C66EBE0A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2990153"/>
            <a:ext cx="5334000" cy="3186809"/>
          </a:xfrm>
        </p:spPr>
        <p:txBody>
          <a:bodyPr>
            <a:normAutofit/>
          </a:bodyPr>
          <a:lstStyle>
            <a:lvl1pPr algn="just">
              <a:defRPr sz="1800"/>
            </a:lvl1pPr>
            <a:lvl2pPr algn="just">
              <a:defRPr sz="1800"/>
            </a:lvl2pPr>
            <a:lvl3pPr algn="just">
              <a:defRPr sz="1800"/>
            </a:lvl3pPr>
            <a:lvl4pPr algn="just">
              <a:defRPr sz="1800"/>
            </a:lvl4pPr>
            <a:lvl5pPr algn="just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6">
            <a:extLst>
              <a:ext uri="{FF2B5EF4-FFF2-40B4-BE49-F238E27FC236}">
                <a16:creationId xmlns:a16="http://schemas.microsoft.com/office/drawing/2014/main" id="{46562BDD-583B-4A65-88DB-92851E74FC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880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6">
            <a:extLst>
              <a:ext uri="{FF2B5EF4-FFF2-40B4-BE49-F238E27FC236}">
                <a16:creationId xmlns:a16="http://schemas.microsoft.com/office/drawing/2014/main" id="{C9CD2B60-8F01-48EF-9690-C43B47004F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636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48D050E-92AA-4C46-8F85-A4970CD80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165" y="1664592"/>
            <a:ext cx="106396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CC25945-9994-4643-821D-64DDAFDBA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166" y="2990155"/>
            <a:ext cx="10639634" cy="3186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E27BDA82-160D-444E-B784-EACBE5840D0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401013" y="534087"/>
            <a:ext cx="1579001" cy="493819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41CA5033-5229-4436-9CEE-4D1F2A4C5943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12191999" cy="1278095"/>
          </a:xfrm>
          <a:prstGeom prst="rect">
            <a:avLst/>
          </a:prstGeom>
        </p:spPr>
      </p:pic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7193F63-F242-4F6B-BA07-FC06EF7D15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464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50" r:id="rId2"/>
    <p:sldLayoutId id="2147483653" r:id="rId3"/>
    <p:sldLayoutId id="2147483665" r:id="rId4"/>
    <p:sldLayoutId id="2147483666" r:id="rId5"/>
    <p:sldLayoutId id="2147483667" r:id="rId6"/>
    <p:sldLayoutId id="2147483668" r:id="rId7"/>
    <p:sldLayoutId id="2147483652" r:id="rId8"/>
    <p:sldLayoutId id="2147483655" r:id="rId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D34F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kovarova.pavla@jm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formapsychiatrie.c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udz.cz/vyzkum/vyzkumny-program-verejne-dusevni-zdravi/granty-a-projekty/prevence-a-podpora-dusevniho-zdravi-dospele-populace-v-cr-1-prepo-1" TargetMode="External"/><Relationship Id="rId2" Type="http://schemas.openxmlformats.org/officeDocument/2006/relationships/hyperlink" Target="https://www.reformapsychiatrie.cz/projekty/podup-podpora-zapojovani-uzivatelu-pecujicich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17A5578-DB52-4442-95F3-15A8D8EA36E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47612" y="2174442"/>
            <a:ext cx="8838536" cy="1397201"/>
          </a:xfrm>
        </p:spPr>
        <p:txBody>
          <a:bodyPr>
            <a:noAutofit/>
          </a:bodyPr>
          <a:lstStyle/>
          <a:p>
            <a:pPr algn="ctr"/>
            <a:r>
              <a:rPr lang="cs-CZ" sz="4800" dirty="0">
                <a:solidFill>
                  <a:schemeClr val="bg1"/>
                </a:solidFill>
                <a:latin typeface="+mn-lt"/>
              </a:rPr>
              <a:t>Rozvoj multidisciplinární péče </a:t>
            </a:r>
            <a:br>
              <a:rPr lang="cs-CZ" sz="4800" dirty="0">
                <a:solidFill>
                  <a:schemeClr val="bg1"/>
                </a:solidFill>
                <a:latin typeface="+mn-lt"/>
              </a:rPr>
            </a:br>
            <a:r>
              <a:rPr lang="cs-CZ" sz="4800" dirty="0">
                <a:solidFill>
                  <a:schemeClr val="bg1"/>
                </a:solidFill>
                <a:latin typeface="+mn-lt"/>
              </a:rPr>
              <a:t>o duševní zdraví v Jihomoravském kraji </a:t>
            </a:r>
          </a:p>
          <a:p>
            <a:pPr algn="ctr"/>
            <a:r>
              <a:rPr lang="cs-CZ" sz="4800" dirty="0">
                <a:solidFill>
                  <a:schemeClr val="bg1"/>
                </a:solidFill>
                <a:latin typeface="+mn-lt"/>
              </a:rPr>
              <a:t>1.1.2025 – 31.12.2027</a:t>
            </a:r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96CD30AF-8179-4F75-B451-915EDF12A0E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cs-CZ" dirty="0"/>
              <a:t>25. 11. 2025</a:t>
            </a:r>
          </a:p>
        </p:txBody>
      </p:sp>
      <p:sp>
        <p:nvSpPr>
          <p:cNvPr id="14" name="AutoShape 2" descr="Jihomoravský kraj">
            <a:extLst>
              <a:ext uri="{FF2B5EF4-FFF2-40B4-BE49-F238E27FC236}">
                <a16:creationId xmlns:a16="http://schemas.microsoft.com/office/drawing/2014/main" id="{6617A894-847F-4FBF-98B5-A64CBF75F92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27000" y="-5111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1F4A6CF7-A3E3-4101-A350-F882D10A84F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cs-CZ" dirty="0"/>
              <a:t>Mgr. Pavla Kovářová</a:t>
            </a:r>
          </a:p>
        </p:txBody>
      </p:sp>
    </p:spTree>
    <p:extLst>
      <p:ext uri="{BB962C8B-B14F-4D97-AF65-F5344CB8AC3E}">
        <p14:creationId xmlns:p14="http://schemas.microsoft.com/office/powerpoint/2010/main" val="346609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2EF0C9-699E-5501-A37C-349A73E2E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1583473"/>
            <a:ext cx="10933309" cy="465005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cs-CZ" sz="2000" b="1" dirty="0">
                <a:solidFill>
                  <a:schemeClr val="tx1"/>
                </a:solidFill>
                <a:highlight>
                  <a:srgbClr val="00FF00"/>
                </a:highlight>
              </a:rPr>
              <a:t>Program MD setkání pro regiony</a:t>
            </a:r>
          </a:p>
          <a:p>
            <a:pPr marL="0" indent="0">
              <a:buNone/>
            </a:pPr>
            <a:r>
              <a:rPr lang="cs-CZ" sz="2000" dirty="0">
                <a:solidFill>
                  <a:schemeClr val="tx1"/>
                </a:solidFill>
              </a:rPr>
              <a:t>Pro profesionály působící v oblasti sociálních služeb, zdravotnictví a školství jsme připravili sérii </a:t>
            </a:r>
            <a:r>
              <a:rPr lang="cs-CZ" sz="2000" b="1" dirty="0">
                <a:solidFill>
                  <a:schemeClr val="tx1"/>
                </a:solidFill>
              </a:rPr>
              <a:t>tří navazujících multidisciplinárních setkání</a:t>
            </a:r>
            <a:r>
              <a:rPr lang="cs-CZ" sz="2000" dirty="0">
                <a:solidFill>
                  <a:schemeClr val="tx1"/>
                </a:solidFill>
              </a:rPr>
              <a:t>, jejichž cílem je:</a:t>
            </a:r>
          </a:p>
          <a:p>
            <a:pPr marL="0" indent="0">
              <a:buNone/>
            </a:pPr>
            <a:endParaRPr lang="cs-CZ" sz="2000" dirty="0">
              <a:solidFill>
                <a:schemeClr val="tx1"/>
              </a:solidFill>
            </a:endParaRPr>
          </a:p>
          <a:p>
            <a:pPr lvl="0"/>
            <a:r>
              <a:rPr lang="cs-CZ" sz="2000" b="1" dirty="0">
                <a:solidFill>
                  <a:schemeClr val="tx1"/>
                </a:solidFill>
              </a:rPr>
              <a:t>Poskytnout</a:t>
            </a:r>
            <a:r>
              <a:rPr lang="cs-CZ" sz="2000" dirty="0">
                <a:solidFill>
                  <a:schemeClr val="tx1"/>
                </a:solidFill>
              </a:rPr>
              <a:t> </a:t>
            </a:r>
            <a:r>
              <a:rPr lang="cs-CZ" sz="2000" b="1" dirty="0">
                <a:solidFill>
                  <a:schemeClr val="tx1"/>
                </a:solidFill>
              </a:rPr>
              <a:t>odborné informace o aktuálním vývoji reformy péče o duševní zdraví</a:t>
            </a:r>
            <a:r>
              <a:rPr lang="cs-CZ" sz="2000" dirty="0">
                <a:solidFill>
                  <a:schemeClr val="tx1"/>
                </a:solidFill>
              </a:rPr>
              <a:t> na úrovni Jihomoravského kraje i celé České republiky.</a:t>
            </a:r>
          </a:p>
          <a:p>
            <a:pPr lvl="0"/>
            <a:r>
              <a:rPr lang="cs-CZ" sz="2000" b="1" dirty="0">
                <a:solidFill>
                  <a:schemeClr val="tx1"/>
                </a:solidFill>
              </a:rPr>
              <a:t>Posílit informovanost a spolupráci</a:t>
            </a:r>
            <a:r>
              <a:rPr lang="cs-CZ" sz="2000" dirty="0">
                <a:solidFill>
                  <a:schemeClr val="tx1"/>
                </a:solidFill>
              </a:rPr>
              <a:t> mezi jednotlivými profesemi napříč sektory.</a:t>
            </a:r>
          </a:p>
          <a:p>
            <a:pPr lvl="0"/>
            <a:r>
              <a:rPr lang="cs-CZ" sz="2000" b="1" dirty="0">
                <a:solidFill>
                  <a:schemeClr val="tx1"/>
                </a:solidFill>
              </a:rPr>
              <a:t>Zvýšit porozumění agendám ostatních oblastí</a:t>
            </a:r>
            <a:r>
              <a:rPr lang="cs-CZ" sz="2000" dirty="0">
                <a:solidFill>
                  <a:schemeClr val="tx1"/>
                </a:solidFill>
              </a:rPr>
              <a:t>, abychom mohli efektivněji reagovat na potřeby klientů v souladu s aktuálními trendy a přístupy v péči.</a:t>
            </a:r>
          </a:p>
          <a:p>
            <a:pPr lvl="0"/>
            <a:r>
              <a:rPr lang="cs-CZ" sz="2000" b="1" dirty="0">
                <a:solidFill>
                  <a:schemeClr val="tx1"/>
                </a:solidFill>
              </a:rPr>
              <a:t>Podpořit sdílení společných cílů a hledání inovativních řešení</a:t>
            </a:r>
            <a:r>
              <a:rPr lang="cs-CZ" sz="2000" dirty="0">
                <a:solidFill>
                  <a:schemeClr val="tx1"/>
                </a:solidFill>
              </a:rPr>
              <a:t> v situacích, se kterými se odborníci setkávají při práci s uživateli sociálních služeb, pacienty, osobami se zkušeností s duševním onemocněním či pečujícími osobami v náročné životní situaci.</a:t>
            </a:r>
          </a:p>
          <a:p>
            <a:r>
              <a:rPr lang="cs-CZ" sz="2000" dirty="0">
                <a:solidFill>
                  <a:schemeClr val="tx1"/>
                </a:solidFill>
              </a:rPr>
              <a:t>Setkání vytvářejí prostor pro </a:t>
            </a:r>
            <a:r>
              <a:rPr lang="cs-CZ" sz="2000" b="1" dirty="0">
                <a:solidFill>
                  <a:schemeClr val="tx1"/>
                </a:solidFill>
              </a:rPr>
              <a:t>mezioborový dialog</a:t>
            </a:r>
            <a:r>
              <a:rPr lang="cs-CZ" sz="2000" dirty="0">
                <a:solidFill>
                  <a:schemeClr val="tx1"/>
                </a:solidFill>
              </a:rPr>
              <a:t>, výměnu zkušeností a budování </a:t>
            </a:r>
            <a:r>
              <a:rPr lang="cs-CZ" sz="2000" b="1" dirty="0">
                <a:solidFill>
                  <a:schemeClr val="tx1"/>
                </a:solidFill>
              </a:rPr>
              <a:t>provázaného systému podpory</a:t>
            </a:r>
            <a:r>
              <a:rPr lang="cs-CZ" sz="2000" dirty="0">
                <a:solidFill>
                  <a:schemeClr val="tx1"/>
                </a:solidFill>
              </a:rPr>
              <a:t>, který odpovídá reálným potřebám lidí v regionu v oblasti duševního zdraví.</a:t>
            </a:r>
          </a:p>
          <a:p>
            <a:endParaRPr lang="cs-CZ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833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A2A527-25EB-910A-0328-B417BB88D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2341757"/>
            <a:ext cx="10933309" cy="3263516"/>
          </a:xfrm>
        </p:spPr>
        <p:txBody>
          <a:bodyPr>
            <a:normAutofit/>
          </a:bodyPr>
          <a:lstStyle/>
          <a:p>
            <a:pPr marL="342900" indent="-342900" algn="ctr">
              <a:buAutoNum type="arabicPeriod"/>
            </a:pPr>
            <a:r>
              <a:rPr lang="cs-CZ" sz="2400" b="1" dirty="0">
                <a:solidFill>
                  <a:schemeClr val="tx1"/>
                </a:solidFill>
              </a:rPr>
              <a:t>MD setkání na úrovni regionů</a:t>
            </a:r>
          </a:p>
          <a:p>
            <a:pPr marL="0" indent="0" algn="ctr">
              <a:buNone/>
            </a:pPr>
            <a:endParaRPr lang="cs-CZ" sz="2400" dirty="0">
              <a:solidFill>
                <a:schemeClr val="tx1"/>
              </a:solidFill>
            </a:endParaRPr>
          </a:p>
          <a:p>
            <a:pPr lvl="0" algn="just"/>
            <a:r>
              <a:rPr lang="cs-CZ" sz="2400" dirty="0">
                <a:solidFill>
                  <a:schemeClr val="tx1"/>
                </a:solidFill>
              </a:rPr>
              <a:t>Nabídne </a:t>
            </a:r>
            <a:r>
              <a:rPr lang="cs-CZ" sz="2400" b="1" dirty="0">
                <a:solidFill>
                  <a:schemeClr val="tx1"/>
                </a:solidFill>
              </a:rPr>
              <a:t>aktuální informace o reformě péče o duševní zdraví v</a:t>
            </a:r>
            <a:r>
              <a:rPr lang="cs-CZ" sz="2400" dirty="0">
                <a:solidFill>
                  <a:schemeClr val="tx1"/>
                </a:solidFill>
              </a:rPr>
              <a:t> Jihomoravském kraji i ČR (expertní část)</a:t>
            </a:r>
          </a:p>
          <a:p>
            <a:pPr lvl="0" algn="just"/>
            <a:r>
              <a:rPr lang="cs-CZ" sz="2400" dirty="0">
                <a:solidFill>
                  <a:schemeClr val="tx1"/>
                </a:solidFill>
              </a:rPr>
              <a:t>Součástí programu je </a:t>
            </a:r>
            <a:r>
              <a:rPr lang="cs-CZ" sz="2400" b="1" dirty="0" err="1">
                <a:solidFill>
                  <a:schemeClr val="tx1"/>
                </a:solidFill>
              </a:rPr>
              <a:t>facilitovaný</a:t>
            </a:r>
            <a:r>
              <a:rPr lang="cs-CZ" sz="2400" b="1" dirty="0">
                <a:solidFill>
                  <a:schemeClr val="tx1"/>
                </a:solidFill>
              </a:rPr>
              <a:t> workshop, který účastníkům umožní lépe porozumět rolím jednotlivých aktérů v systému péče o duševní zdraví </a:t>
            </a:r>
            <a:r>
              <a:rPr lang="cs-CZ" sz="2400" dirty="0">
                <a:solidFill>
                  <a:schemeClr val="tx1"/>
                </a:solidFill>
              </a:rPr>
              <a:t>a jejich zapojení do řešení situace klienta.</a:t>
            </a:r>
          </a:p>
          <a:p>
            <a:endParaRPr 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450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34465C-F69A-B81E-8107-B3438D393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1405054"/>
            <a:ext cx="10933309" cy="5876692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cs-CZ" sz="2400" b="1" dirty="0">
                <a:solidFill>
                  <a:schemeClr val="tx1"/>
                </a:solidFill>
              </a:rPr>
              <a:t>2. MD setkání na úrovni regionů</a:t>
            </a:r>
          </a:p>
          <a:p>
            <a:pPr marL="0" lvl="0" indent="0">
              <a:buNone/>
            </a:pPr>
            <a:endParaRPr lang="cs-CZ" sz="2000" dirty="0">
              <a:solidFill>
                <a:schemeClr val="tx1"/>
              </a:solidFill>
            </a:endParaRPr>
          </a:p>
          <a:p>
            <a:r>
              <a:rPr lang="cs-CZ" sz="2000" dirty="0">
                <a:solidFill>
                  <a:schemeClr val="tx1"/>
                </a:solidFill>
              </a:rPr>
              <a:t>Pomůže účastníkům </a:t>
            </a:r>
            <a:r>
              <a:rPr lang="cs-CZ" sz="2000" b="1" dirty="0">
                <a:solidFill>
                  <a:schemeClr val="tx1"/>
                </a:solidFill>
              </a:rPr>
              <a:t>lépe porozumět perspektivě klienta</a:t>
            </a:r>
            <a:r>
              <a:rPr lang="cs-CZ" sz="2000" dirty="0">
                <a:solidFill>
                  <a:schemeClr val="tx1"/>
                </a:solidFill>
              </a:rPr>
              <a:t>, nabídne přehled </a:t>
            </a:r>
            <a:r>
              <a:rPr lang="cs-CZ" sz="2000" b="1" dirty="0">
                <a:solidFill>
                  <a:schemeClr val="tx1"/>
                </a:solidFill>
              </a:rPr>
              <a:t>klíčových témat a přístupů v práci s lidmi se zkušeností s duševním onemocněním </a:t>
            </a:r>
            <a:r>
              <a:rPr lang="cs-CZ" sz="2000" dirty="0">
                <a:solidFill>
                  <a:schemeClr val="tx1"/>
                </a:solidFill>
              </a:rPr>
              <a:t>například z oblasti (dle zájmu účastníků):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2000" dirty="0" err="1">
                <a:solidFill>
                  <a:schemeClr val="tx1"/>
                </a:solidFill>
              </a:rPr>
              <a:t>Recovery</a:t>
            </a:r>
            <a:r>
              <a:rPr lang="cs-CZ" sz="2000" dirty="0">
                <a:solidFill>
                  <a:schemeClr val="tx1"/>
                </a:solidFill>
              </a:rPr>
              <a:t> a </a:t>
            </a:r>
            <a:r>
              <a:rPr lang="cs-CZ" sz="2000" dirty="0" err="1">
                <a:solidFill>
                  <a:schemeClr val="tx1"/>
                </a:solidFill>
              </a:rPr>
              <a:t>CARe</a:t>
            </a:r>
            <a:r>
              <a:rPr lang="cs-CZ" sz="2000" dirty="0">
                <a:solidFill>
                  <a:schemeClr val="tx1"/>
                </a:solidFill>
              </a:rPr>
              <a:t> model – podpora zotavení, důraz na zdroje a možnosti klienta.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2000" dirty="0">
                <a:solidFill>
                  <a:schemeClr val="tx1"/>
                </a:solidFill>
              </a:rPr>
              <a:t>Moc a bezmoc – rozdíl mezi direktivním a podpůrným přístupem, důraz na respekt a spolupráci s klientem i jeho rodinou.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2000" dirty="0">
                <a:solidFill>
                  <a:schemeClr val="tx1"/>
                </a:solidFill>
              </a:rPr>
              <a:t>Normalita a diagnóza – jak vnímat specifické projevy chování v kontextu duševního onemocnění, jak srozumitelně komunikovat.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2000" dirty="0">
                <a:solidFill>
                  <a:schemeClr val="tx1"/>
                </a:solidFill>
              </a:rPr>
              <a:t>Trauma a vazby – vliv traumat a narušených vztahů na vznik duševních obtíží.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2000" dirty="0">
                <a:solidFill>
                  <a:schemeClr val="tx1"/>
                </a:solidFill>
              </a:rPr>
              <a:t>Otevřený dialog – spolupracující a reflektivní přístup k řešení situací.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2000" dirty="0">
                <a:solidFill>
                  <a:schemeClr val="tx1"/>
                </a:solidFill>
              </a:rPr>
              <a:t>Motivační rozhovory – práce se zakázkou, individuálním plánem a motivací ke změně.</a:t>
            </a:r>
          </a:p>
        </p:txBody>
      </p:sp>
    </p:spTree>
    <p:extLst>
      <p:ext uri="{BB962C8B-B14F-4D97-AF65-F5344CB8AC3E}">
        <p14:creationId xmlns:p14="http://schemas.microsoft.com/office/powerpoint/2010/main" val="1928045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169362F-E9C2-5E2F-E742-99D1B837D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1639229"/>
            <a:ext cx="10933309" cy="47727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400" b="1" dirty="0">
                <a:solidFill>
                  <a:schemeClr val="tx1"/>
                </a:solidFill>
              </a:rPr>
              <a:t>3. MD setkání na úrovni regionů</a:t>
            </a:r>
            <a:endParaRPr lang="cs-CZ" sz="2400" dirty="0">
              <a:solidFill>
                <a:schemeClr val="tx1"/>
              </a:solidFill>
            </a:endParaRPr>
          </a:p>
          <a:p>
            <a:pPr lvl="0" algn="just"/>
            <a:r>
              <a:rPr lang="cs-CZ" sz="2400" dirty="0">
                <a:solidFill>
                  <a:schemeClr val="tx1"/>
                </a:solidFill>
              </a:rPr>
              <a:t>nabídne prostor pro </a:t>
            </a:r>
            <a:r>
              <a:rPr lang="cs-CZ" sz="2400" b="1" dirty="0">
                <a:solidFill>
                  <a:schemeClr val="tx1"/>
                </a:solidFill>
              </a:rPr>
              <a:t>sdílení dobré praxe</a:t>
            </a:r>
            <a:r>
              <a:rPr lang="cs-CZ" sz="2400" dirty="0">
                <a:solidFill>
                  <a:schemeClr val="tx1"/>
                </a:solidFill>
              </a:rPr>
              <a:t> i </a:t>
            </a:r>
            <a:r>
              <a:rPr lang="cs-CZ" sz="2400" b="1" dirty="0">
                <a:solidFill>
                  <a:schemeClr val="tx1"/>
                </a:solidFill>
              </a:rPr>
              <a:t>společné pojmenování výzev</a:t>
            </a:r>
            <a:r>
              <a:rPr lang="cs-CZ" sz="2400" dirty="0">
                <a:solidFill>
                  <a:schemeClr val="tx1"/>
                </a:solidFill>
              </a:rPr>
              <a:t>, se kterými se odborníci v oblasti péče o duševní zdraví setkávají. </a:t>
            </a:r>
          </a:p>
          <a:p>
            <a:pPr algn="just"/>
            <a:r>
              <a:rPr lang="cs-CZ" sz="2400" b="1" dirty="0">
                <a:solidFill>
                  <a:schemeClr val="tx1"/>
                </a:solidFill>
              </a:rPr>
              <a:t>V první části</a:t>
            </a:r>
            <a:r>
              <a:rPr lang="cs-CZ" sz="2400" dirty="0">
                <a:solidFill>
                  <a:schemeClr val="tx1"/>
                </a:solidFill>
              </a:rPr>
              <a:t> se účastníci podělí o to, </a:t>
            </a:r>
            <a:r>
              <a:rPr lang="cs-CZ" sz="2400" b="1" dirty="0">
                <a:solidFill>
                  <a:schemeClr val="tx1"/>
                </a:solidFill>
              </a:rPr>
              <a:t>co jim v praxi funguje</a:t>
            </a:r>
            <a:r>
              <a:rPr lang="cs-CZ" sz="2400" dirty="0">
                <a:solidFill>
                  <a:schemeClr val="tx1"/>
                </a:solidFill>
              </a:rPr>
              <a:t> – představí nástroje, metody a přístupy, které se jim osvědčily. </a:t>
            </a:r>
            <a:r>
              <a:rPr lang="cs-CZ" sz="2400" b="1" dirty="0">
                <a:solidFill>
                  <a:schemeClr val="tx1"/>
                </a:solidFill>
              </a:rPr>
              <a:t>Cílem je vzájemná inspirace napříč profesemi.</a:t>
            </a:r>
            <a:endParaRPr lang="cs-CZ" sz="2400" dirty="0">
              <a:solidFill>
                <a:schemeClr val="tx1"/>
              </a:solidFill>
            </a:endParaRPr>
          </a:p>
          <a:p>
            <a:pPr algn="just"/>
            <a:r>
              <a:rPr lang="cs-CZ" sz="2400" b="1" dirty="0">
                <a:solidFill>
                  <a:schemeClr val="tx1"/>
                </a:solidFill>
              </a:rPr>
              <a:t>Ve druhé části</a:t>
            </a:r>
            <a:r>
              <a:rPr lang="cs-CZ" sz="2400" dirty="0">
                <a:solidFill>
                  <a:schemeClr val="tx1"/>
                </a:solidFill>
              </a:rPr>
              <a:t> se zaměříme na </a:t>
            </a:r>
            <a:r>
              <a:rPr lang="cs-CZ" sz="2400" b="1" dirty="0">
                <a:solidFill>
                  <a:schemeClr val="tx1"/>
                </a:solidFill>
              </a:rPr>
              <a:t>společné bariéry a bílá místa</a:t>
            </a:r>
            <a:r>
              <a:rPr lang="cs-CZ" sz="2400" dirty="0">
                <a:solidFill>
                  <a:schemeClr val="tx1"/>
                </a:solidFill>
              </a:rPr>
              <a:t> v systému služeb – zejména ty, které se opakují napříč ORP nebo jsou specifické pro regiony zastoupené na setkání. </a:t>
            </a:r>
          </a:p>
          <a:p>
            <a:pPr algn="just"/>
            <a:r>
              <a:rPr lang="cs-CZ" sz="2400" dirty="0">
                <a:solidFill>
                  <a:schemeClr val="tx1"/>
                </a:solidFill>
              </a:rPr>
              <a:t>Diskuze bude </a:t>
            </a:r>
            <a:r>
              <a:rPr lang="cs-CZ" sz="2400" dirty="0" err="1">
                <a:solidFill>
                  <a:schemeClr val="tx1"/>
                </a:solidFill>
              </a:rPr>
              <a:t>facilitovaná</a:t>
            </a:r>
            <a:r>
              <a:rPr lang="cs-CZ" sz="2400" dirty="0">
                <a:solidFill>
                  <a:schemeClr val="tx1"/>
                </a:solidFill>
              </a:rPr>
              <a:t> a zaměřená na hledání konkrétních podnětů pro zlepšení spolupráce.</a:t>
            </a:r>
          </a:p>
          <a:p>
            <a:pPr algn="just"/>
            <a:endParaRPr 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250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780C44-858D-9DCF-BA04-2F9827463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400" dirty="0"/>
              <a:t>KA3: Vzdělávání a </a:t>
            </a:r>
            <a:r>
              <a:rPr lang="cs-CZ" sz="2400" dirty="0" err="1"/>
              <a:t>destigmatizace</a:t>
            </a:r>
            <a:r>
              <a:rPr lang="cs-CZ" sz="2400" dirty="0"/>
              <a:t> v oblasti duševního zdraví</a:t>
            </a:r>
            <a:br>
              <a:rPr lang="cs-CZ" sz="2400" dirty="0"/>
            </a:br>
            <a:endParaRPr lang="cs-CZ" sz="24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A1B157-2EC1-96CC-B4E0-D1438790F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2876689"/>
            <a:ext cx="10933309" cy="3397111"/>
          </a:xfrm>
        </p:spPr>
        <p:txBody>
          <a:bodyPr>
            <a:noAutofit/>
          </a:bodyPr>
          <a:lstStyle/>
          <a:p>
            <a:pPr algn="just"/>
            <a:r>
              <a:rPr lang="cs-CZ" sz="2400" dirty="0">
                <a:solidFill>
                  <a:schemeClr val="tx1"/>
                </a:solidFill>
              </a:rPr>
              <a:t>Za dobu projektu proběhne celkem 6 vzdělávacích kurzů – témata např. </a:t>
            </a:r>
          </a:p>
          <a:p>
            <a:pPr algn="just"/>
            <a:r>
              <a:rPr lang="cs-CZ" sz="2400" dirty="0">
                <a:solidFill>
                  <a:schemeClr val="tx1"/>
                </a:solidFill>
              </a:rPr>
              <a:t>WHO </a:t>
            </a:r>
            <a:r>
              <a:rPr lang="cs-CZ" sz="2400" dirty="0" err="1">
                <a:solidFill>
                  <a:schemeClr val="tx1"/>
                </a:solidFill>
              </a:rPr>
              <a:t>Toolkit</a:t>
            </a:r>
            <a:r>
              <a:rPr lang="cs-CZ" sz="2400" dirty="0">
                <a:solidFill>
                  <a:schemeClr val="tx1"/>
                </a:solidFill>
              </a:rPr>
              <a:t>: vzdělávání zaměřené na naplňování Úmluvy o právech osob se zdravotním postižením; </a:t>
            </a:r>
          </a:p>
          <a:p>
            <a:pPr algn="just"/>
            <a:r>
              <a:rPr lang="cs-CZ" sz="2400" dirty="0">
                <a:solidFill>
                  <a:schemeClr val="tx1"/>
                </a:solidFill>
              </a:rPr>
              <a:t>Case management; Model </a:t>
            </a:r>
            <a:r>
              <a:rPr lang="cs-CZ" sz="2400" dirty="0" err="1">
                <a:solidFill>
                  <a:schemeClr val="tx1"/>
                </a:solidFill>
              </a:rPr>
              <a:t>CARe</a:t>
            </a:r>
            <a:r>
              <a:rPr lang="cs-CZ" sz="2400" dirty="0">
                <a:solidFill>
                  <a:schemeClr val="tx1"/>
                </a:solidFill>
              </a:rPr>
              <a:t>: model práce s lidmi s psychickými obtížemi; </a:t>
            </a:r>
          </a:p>
          <a:p>
            <a:pPr algn="just"/>
            <a:r>
              <a:rPr lang="cs-CZ" sz="2400" dirty="0">
                <a:solidFill>
                  <a:schemeClr val="tx1"/>
                </a:solidFill>
              </a:rPr>
              <a:t>Práce s krizí, téma psychické krize u lidí s vážnými psychickými potížemi, jak předejít hospitalizaci ve zdravotnických lůžkových zařízeních; </a:t>
            </a:r>
          </a:p>
          <a:p>
            <a:pPr algn="just"/>
            <a:r>
              <a:rPr lang="cs-CZ" sz="2400" dirty="0">
                <a:solidFill>
                  <a:schemeClr val="tx1"/>
                </a:solidFill>
              </a:rPr>
              <a:t>Práce s traumatem u dětí: podpora práce s dětmi s psychickými obtížemi; Management v sociálních službách: cílem je podpora role koordinátora péče kolem klienta.</a:t>
            </a:r>
          </a:p>
        </p:txBody>
      </p:sp>
    </p:spTree>
    <p:extLst>
      <p:ext uri="{BB962C8B-B14F-4D97-AF65-F5344CB8AC3E}">
        <p14:creationId xmlns:p14="http://schemas.microsoft.com/office/powerpoint/2010/main" val="2830923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F12A80-B09F-4E9A-B4BA-F0DF4833D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72" y="2842659"/>
            <a:ext cx="10933309" cy="3585850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cs-CZ" dirty="0"/>
              <a:t>Děkujeme za pozornost</a:t>
            </a:r>
            <a:br>
              <a:rPr lang="cs-CZ" dirty="0"/>
            </a:br>
            <a:br>
              <a:rPr lang="cs-CZ" dirty="0"/>
            </a:br>
            <a:r>
              <a:rPr lang="cs-CZ" sz="3600" dirty="0"/>
              <a:t>Kontaktní osoba – koordinátorka pro duševní zdraví</a:t>
            </a:r>
            <a:br>
              <a:rPr lang="cs-CZ" sz="3600" dirty="0"/>
            </a:br>
            <a:br>
              <a:rPr lang="cs-CZ" sz="3600" dirty="0"/>
            </a:br>
            <a:r>
              <a:rPr lang="cs-CZ" sz="3600" dirty="0"/>
              <a:t>Pavla Kovářová</a:t>
            </a:r>
            <a:br>
              <a:rPr lang="cs-CZ" sz="3600" dirty="0"/>
            </a:br>
            <a:r>
              <a:rPr lang="cs-CZ" sz="3600" noProof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kovarova.pavla@jmk.cz</a:t>
            </a:r>
            <a:br>
              <a:rPr lang="cs-CZ" sz="3600" dirty="0"/>
            </a:br>
            <a:r>
              <a:rPr lang="cs-CZ" sz="3600" dirty="0"/>
              <a:t>tel.: 605 117 072</a:t>
            </a:r>
            <a:br>
              <a:rPr lang="cs-CZ" dirty="0"/>
            </a:br>
            <a:br>
              <a:rPr lang="cs-CZ" sz="4400" dirty="0"/>
            </a:br>
            <a:br>
              <a:rPr lang="cs-CZ" sz="4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7975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ED7CF4-AC42-4577-8D23-091727C29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489" y="1515291"/>
            <a:ext cx="10933309" cy="1246133"/>
          </a:xfrm>
        </p:spPr>
        <p:txBody>
          <a:bodyPr>
            <a:noAutofit/>
          </a:bodyPr>
          <a:lstStyle/>
          <a:p>
            <a:pPr algn="ctr"/>
            <a:br>
              <a:rPr lang="cs-CZ" sz="2800"/>
            </a:br>
            <a:endParaRPr lang="cs-CZ" sz="280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2EC62BA-0204-4227-8EC3-5E874BD20A4A}"/>
              </a:ext>
            </a:extLst>
          </p:cNvPr>
          <p:cNvSpPr txBox="1"/>
          <p:nvPr/>
        </p:nvSpPr>
        <p:spPr>
          <a:xfrm>
            <a:off x="420489" y="1621540"/>
            <a:ext cx="1044399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Duševní zdraví – informace, aktivity</a:t>
            </a:r>
          </a:p>
          <a:p>
            <a:endParaRPr lang="cs-CZ" sz="2800" b="1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800" dirty="0"/>
              <a:t>Národní akční plán pro duševní zdraví 2030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800" dirty="0">
                <a:hlinkClick r:id="rId2"/>
              </a:rPr>
              <a:t>https://</a:t>
            </a:r>
            <a:r>
              <a:rPr lang="cs-CZ" sz="2800" dirty="0" err="1">
                <a:hlinkClick r:id="rId2"/>
              </a:rPr>
              <a:t>www.reformapsychiatrie.cz</a:t>
            </a:r>
            <a:r>
              <a:rPr lang="cs-CZ" sz="2800" dirty="0">
                <a:hlinkClick r:id="rId2"/>
              </a:rPr>
              <a:t>/</a:t>
            </a:r>
            <a:endParaRPr lang="cs-CZ" sz="2800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800" dirty="0"/>
              <a:t>Projektové výzvy: rozvoj center duševního zdraví, podpora akutní a specializované lůžkové péče, podpora akutních psychiatrických ambulanci, podpora rozvoje zdravotní péče o dětské duševní zdraví (informační, vzdělávací, motivační pro zdravotníky)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800" dirty="0"/>
              <a:t>Rozvoj celonárodních aktivit zaměřený výrazně do zdravotních služeb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800" dirty="0"/>
              <a:t>Aktivity MŠMT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cs-CZ" sz="2800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6809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B0D9A-64EA-97C8-1212-8E5ECDE80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253E42-AD15-948C-BBAE-CD37AE29A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489" y="1515291"/>
            <a:ext cx="10933309" cy="1246133"/>
          </a:xfrm>
        </p:spPr>
        <p:txBody>
          <a:bodyPr>
            <a:noAutofit/>
          </a:bodyPr>
          <a:lstStyle/>
          <a:p>
            <a:pPr algn="ctr"/>
            <a:br>
              <a:rPr lang="cs-CZ" sz="2800"/>
            </a:br>
            <a:endParaRPr lang="cs-CZ" sz="280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1FDACA44-7522-2AAD-994E-96A8CEDD3ED9}"/>
              </a:ext>
            </a:extLst>
          </p:cNvPr>
          <p:cNvSpPr txBox="1"/>
          <p:nvPr/>
        </p:nvSpPr>
        <p:spPr>
          <a:xfrm>
            <a:off x="420489" y="1621540"/>
            <a:ext cx="1044399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Realizace aktivit v Jihomoravském kraji: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800" dirty="0"/>
              <a:t>Koordinace a řízení procesů v oblasti duševního zdraví – podpora vedení </a:t>
            </a:r>
            <a:r>
              <a:rPr lang="cs-CZ" sz="2800" dirty="0" err="1"/>
              <a:t>JMK</a:t>
            </a:r>
            <a:r>
              <a:rPr lang="cs-CZ" sz="2800" dirty="0"/>
              <a:t>, od 4/2025 navíc realizace z projektu ESF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800" dirty="0"/>
              <a:t>Podpora zdravotníků v sociálních službách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800" dirty="0"/>
              <a:t>Příprava na podporu rozvoje multidisciplinárních služeb, vznik </a:t>
            </a:r>
            <a:r>
              <a:rPr lang="cs-CZ" sz="2800" dirty="0" err="1"/>
              <a:t>CDZ</a:t>
            </a:r>
            <a:r>
              <a:rPr lang="cs-CZ" sz="2800" dirty="0"/>
              <a:t> nebo speciálních zdravotně sociálních týmů jako základu pro </a:t>
            </a:r>
            <a:r>
              <a:rPr lang="cs-CZ" sz="2800" dirty="0" err="1"/>
              <a:t>CDZ</a:t>
            </a:r>
            <a:r>
              <a:rPr lang="cs-CZ" sz="2800" dirty="0"/>
              <a:t>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800" dirty="0"/>
              <a:t>Podpora preventivních programů v oblasti duševního zdraví dětí a dospívajících z rozpočtu </a:t>
            </a:r>
            <a:r>
              <a:rPr lang="cs-CZ" sz="2800" dirty="0" err="1"/>
              <a:t>JMK</a:t>
            </a:r>
            <a:endParaRPr lang="cs-CZ" sz="2800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800" dirty="0"/>
              <a:t>Pilotní programy, inovace - např. </a:t>
            </a:r>
            <a:r>
              <a:rPr lang="cs-CZ" sz="2800" b="1" dirty="0"/>
              <a:t>rozšíření Aplikace Záchranka – modul psychosociální podpory</a:t>
            </a:r>
            <a:r>
              <a:rPr lang="cs-CZ" sz="2800" dirty="0"/>
              <a:t> (listopad 2025)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0484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8FF229-8EAE-A741-306C-742CCA2F3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C40B49-1462-EAA7-9F94-B69030C22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489" y="1515291"/>
            <a:ext cx="10933309" cy="1246133"/>
          </a:xfrm>
        </p:spPr>
        <p:txBody>
          <a:bodyPr>
            <a:noAutofit/>
          </a:bodyPr>
          <a:lstStyle/>
          <a:p>
            <a:pPr algn="ctr"/>
            <a:br>
              <a:rPr lang="cs-CZ" sz="2800"/>
            </a:br>
            <a:endParaRPr lang="cs-CZ" sz="280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E601F78-1077-CCA9-BA60-53BD456DFE9C}"/>
              </a:ext>
            </a:extLst>
          </p:cNvPr>
          <p:cNvSpPr txBox="1"/>
          <p:nvPr/>
        </p:nvSpPr>
        <p:spPr>
          <a:xfrm>
            <a:off x="420489" y="1621540"/>
            <a:ext cx="1044399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Co se nám daří: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400" dirty="0"/>
              <a:t>Řízení péče o duševní zdraví provázané s aktivitami </a:t>
            </a:r>
            <a:r>
              <a:rPr lang="cs-CZ" sz="2400" dirty="0" err="1"/>
              <a:t>JMK</a:t>
            </a:r>
            <a:r>
              <a:rPr lang="cs-CZ" sz="2400" dirty="0"/>
              <a:t> (koordinace, pracovní skupina, koncepce, čerpání na aktivity z rozpočtu kraje)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400" dirty="0"/>
              <a:t>Participace s odborníky ze zdravotních a sociálních služeb; zapojování lidí se zkušeností s duševním onemocněním do procesů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400" dirty="0"/>
              <a:t>Mezioborová spolupráce – propojení zdravotní, sociální, školské oblasti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400" dirty="0"/>
              <a:t>Podpora péče v komunitě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400" dirty="0"/>
              <a:t>Podpora prevence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400" dirty="0"/>
              <a:t>Rozvoj krizové péče – Aplikace Záchranka, vytváření systému kontaktů v rámci psychosociální podpory pro osoby v krizi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cs-CZ" sz="2400" dirty="0"/>
              <a:t>Spolupráce na celorepublikové úrovni – setkávání koordinátorů, zapojení </a:t>
            </a:r>
          </a:p>
          <a:p>
            <a:r>
              <a:rPr lang="cs-CZ" sz="2400" dirty="0"/>
              <a:t>v pracovních skupinách apod.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8661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3EE130-17A9-9405-15EC-9A24F1E21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2B10D6-B2EB-AB78-6240-26152C91A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489" y="1515291"/>
            <a:ext cx="10933309" cy="1246133"/>
          </a:xfrm>
        </p:spPr>
        <p:txBody>
          <a:bodyPr>
            <a:noAutofit/>
          </a:bodyPr>
          <a:lstStyle/>
          <a:p>
            <a:pPr algn="ctr"/>
            <a:br>
              <a:rPr lang="cs-CZ" sz="2800"/>
            </a:br>
            <a:endParaRPr lang="cs-CZ" sz="280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C7E4FC3-5CD3-A3F9-0884-15F0C2F44A4F}"/>
              </a:ext>
            </a:extLst>
          </p:cNvPr>
          <p:cNvSpPr txBox="1"/>
          <p:nvPr/>
        </p:nvSpPr>
        <p:spPr>
          <a:xfrm>
            <a:off x="420489" y="1360283"/>
            <a:ext cx="1044399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Zapojení do pilotních projektů v rámci ČR:</a:t>
            </a:r>
          </a:p>
          <a:p>
            <a:endParaRPr lang="cs-CZ" dirty="0"/>
          </a:p>
          <a:p>
            <a:r>
              <a:rPr lang="cs-CZ" b="1" dirty="0"/>
              <a:t>realizace pilotního projektu Ministerstva zdravotnictví Podpora uživatelů a pečujících</a:t>
            </a:r>
            <a:r>
              <a:rPr lang="cs-CZ" dirty="0"/>
              <a:t> </a:t>
            </a:r>
          </a:p>
          <a:p>
            <a:r>
              <a:rPr lang="cs-CZ" u="sng" dirty="0">
                <a:hlinkClick r:id="rId2"/>
              </a:rPr>
              <a:t>https://</a:t>
            </a:r>
            <a:r>
              <a:rPr lang="cs-CZ" u="sng" dirty="0" err="1">
                <a:hlinkClick r:id="rId2"/>
              </a:rPr>
              <a:t>www.reformapsychiatrie.cz</a:t>
            </a:r>
            <a:r>
              <a:rPr lang="cs-CZ" u="sng" dirty="0">
                <a:hlinkClick r:id="rId2"/>
              </a:rPr>
              <a:t>/projekty/podup-podpora-</a:t>
            </a:r>
            <a:r>
              <a:rPr lang="cs-CZ" u="sng" dirty="0" err="1">
                <a:hlinkClick r:id="rId2"/>
              </a:rPr>
              <a:t>zapojovani</a:t>
            </a:r>
            <a:r>
              <a:rPr lang="cs-CZ" u="sng" dirty="0">
                <a:hlinkClick r:id="rId2"/>
              </a:rPr>
              <a:t>-</a:t>
            </a:r>
            <a:r>
              <a:rPr lang="cs-CZ" u="sng" dirty="0" err="1">
                <a:hlinkClick r:id="rId2"/>
              </a:rPr>
              <a:t>uzivatelu-pecujicich</a:t>
            </a:r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/>
              <a:t>Aktivity zajišťující vzdělávání, podporu a participaci lidí se zkušeností s d. o. a jejich blízkých do systému péče o duševní zdraví (peer podpora, hodnocení kvality, návrhy řešení…)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r>
              <a:rPr lang="cs-CZ" b="1" dirty="0"/>
              <a:t>realizace projektu pilotního Národního ústavu duševního zdraví Prevence a podpora duševního zdraví dospělé populace v ČR</a:t>
            </a:r>
          </a:p>
          <a:p>
            <a:r>
              <a:rPr lang="cs-CZ" u="sng" dirty="0">
                <a:hlinkClick r:id="rId3"/>
              </a:rPr>
              <a:t>https://</a:t>
            </a:r>
            <a:r>
              <a:rPr lang="cs-CZ" u="sng" dirty="0" err="1">
                <a:hlinkClick r:id="rId3"/>
              </a:rPr>
              <a:t>www.nudz.cz</a:t>
            </a:r>
            <a:r>
              <a:rPr lang="cs-CZ" u="sng" dirty="0">
                <a:hlinkClick r:id="rId3"/>
              </a:rPr>
              <a:t>/</a:t>
            </a:r>
            <a:r>
              <a:rPr lang="cs-CZ" u="sng" dirty="0" err="1">
                <a:hlinkClick r:id="rId3"/>
              </a:rPr>
              <a:t>vyzkum</a:t>
            </a:r>
            <a:r>
              <a:rPr lang="cs-CZ" u="sng" dirty="0">
                <a:hlinkClick r:id="rId3"/>
              </a:rPr>
              <a:t>/</a:t>
            </a:r>
            <a:r>
              <a:rPr lang="cs-CZ" u="sng" dirty="0" err="1">
                <a:hlinkClick r:id="rId3"/>
              </a:rPr>
              <a:t>vyzkumny</a:t>
            </a:r>
            <a:r>
              <a:rPr lang="cs-CZ" u="sng" dirty="0">
                <a:hlinkClick r:id="rId3"/>
              </a:rPr>
              <a:t>-program-</a:t>
            </a:r>
            <a:r>
              <a:rPr lang="cs-CZ" u="sng" dirty="0" err="1">
                <a:hlinkClick r:id="rId3"/>
              </a:rPr>
              <a:t>verejne</a:t>
            </a:r>
            <a:r>
              <a:rPr lang="cs-CZ" u="sng" dirty="0">
                <a:hlinkClick r:id="rId3"/>
              </a:rPr>
              <a:t>-</a:t>
            </a:r>
            <a:r>
              <a:rPr lang="cs-CZ" u="sng" dirty="0" err="1">
                <a:hlinkClick r:id="rId3"/>
              </a:rPr>
              <a:t>dusevni-zdravi</a:t>
            </a:r>
            <a:r>
              <a:rPr lang="cs-CZ" u="sng" dirty="0">
                <a:hlinkClick r:id="rId3"/>
              </a:rPr>
              <a:t>/granty-a-projekty/prevence-a-podpora-dusevniho-zdravi-dospele-populace-v-cr-1-prepo-1</a:t>
            </a:r>
            <a:endParaRPr lang="cs-CZ" b="1" dirty="0"/>
          </a:p>
          <a:p>
            <a:r>
              <a:rPr lang="cs-CZ" dirty="0"/>
              <a:t>- realizace vzdělávacích akcí pro pracovníky veřejné správy (úředníci </a:t>
            </a:r>
            <a:r>
              <a:rPr lang="cs-CZ" dirty="0" err="1"/>
              <a:t>JMK</a:t>
            </a:r>
            <a:r>
              <a:rPr lang="cs-CZ" dirty="0"/>
              <a:t>, Centrum pro cizince </a:t>
            </a:r>
            <a:r>
              <a:rPr lang="cs-CZ" dirty="0" err="1"/>
              <a:t>JMK</a:t>
            </a:r>
            <a:r>
              <a:rPr lang="cs-CZ" dirty="0"/>
              <a:t>), pracovníků v sociálních službách apod.; </a:t>
            </a:r>
          </a:p>
          <a:p>
            <a:pPr marL="285750" indent="-285750">
              <a:buFontTx/>
              <a:buChar char="-"/>
            </a:pPr>
            <a:r>
              <a:rPr lang="cs-CZ" dirty="0"/>
              <a:t>realizace programu duševní zdraví v zaměstnání pro sociální služby - jediné v ČR </a:t>
            </a:r>
          </a:p>
          <a:p>
            <a:pPr marL="285750" indent="-285750">
              <a:buFontTx/>
              <a:buChar char="-"/>
            </a:pPr>
            <a:r>
              <a:rPr lang="cs-CZ" dirty="0"/>
              <a:t>Podpora toho, jak se starat o vlastní duševní zdraví, prevence zdravotních rizik</a:t>
            </a:r>
          </a:p>
          <a:p>
            <a:endParaRPr lang="cs-CZ" dirty="0"/>
          </a:p>
          <a:p>
            <a:r>
              <a:rPr lang="cs-CZ" b="1" dirty="0"/>
              <a:t>diskuze s Ministerstvem zdravotnictví o zapojení </a:t>
            </a:r>
            <a:r>
              <a:rPr lang="cs-CZ" b="1" dirty="0" err="1"/>
              <a:t>JMK</a:t>
            </a:r>
            <a:r>
              <a:rPr lang="cs-CZ" b="1" dirty="0"/>
              <a:t> do pilotáže připravovaného projektu na rozvoj systému krizové péče</a:t>
            </a:r>
            <a:r>
              <a:rPr lang="cs-CZ" dirty="0"/>
              <a:t> </a:t>
            </a:r>
          </a:p>
          <a:p>
            <a:pPr marL="285750" indent="-285750">
              <a:buFontTx/>
              <a:buChar char="-"/>
            </a:pPr>
            <a:r>
              <a:rPr lang="cs-CZ" dirty="0" err="1"/>
              <a:t>JMK</a:t>
            </a:r>
            <a:r>
              <a:rPr lang="cs-CZ" dirty="0"/>
              <a:t> deklaroval a Ministerstvo zdravotnictví monitoruje zájem o zapojení do pilotáže po schválení projektu</a:t>
            </a:r>
          </a:p>
          <a:p>
            <a:pPr marL="285750" indent="-285750">
              <a:buFontTx/>
              <a:buChar char="-"/>
            </a:pPr>
            <a:r>
              <a:rPr lang="cs-CZ" dirty="0"/>
              <a:t>Zajištění koordinovaného systému psychosociální podpory pro osoby v krizi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1196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03A523-5EED-82ED-5674-0BB3F6E15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490" y="2261890"/>
            <a:ext cx="11430133" cy="920721"/>
          </a:xfrm>
        </p:spPr>
        <p:txBody>
          <a:bodyPr>
            <a:noAutofit/>
          </a:bodyPr>
          <a:lstStyle/>
          <a:p>
            <a:r>
              <a:rPr lang="cs-CZ" sz="2400" dirty="0"/>
              <a:t>Projekt Jihomoravského kraje „Rozvoj multidisciplinární péče o duševní zdraví v Jihomoravském kraji“ propojuje sociální a zdravotní oblast, podporuje probíhající reformu péče o duševní zdraví a posiluje mezioborovou spolupráci mezi sociálními službami, zdravotnictvím a školstvím. </a:t>
            </a:r>
            <a:br>
              <a:rPr lang="cs-CZ" sz="2400" dirty="0"/>
            </a:br>
            <a:br>
              <a:rPr lang="cs-CZ" sz="2400" dirty="0"/>
            </a:br>
            <a:endParaRPr lang="cs-CZ" sz="24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085D35-F4DA-DD09-4503-A78DE8CA4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0" y="3241814"/>
            <a:ext cx="11558148" cy="3384832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1"/>
                </a:solidFill>
                <a:ea typeface="Times New Roman" panose="02020603050405020304" pitchFamily="18" charset="0"/>
              </a:rPr>
              <a:t>Cílem je zlepšení spolupráce mezi systémem sociálních služeb a nemocničními zařízeními;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1"/>
                </a:solidFill>
                <a:ea typeface="Times New Roman" panose="02020603050405020304" pitchFamily="18" charset="0"/>
              </a:rPr>
              <a:t>Přijetí Akčního plánu na jednotlivé roky jako implementačních dokumentů ke strategickému dokumentu – Krajskému plánu péče o duševní zdraví v Jihomoravském kraji na období 2024–2028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1"/>
                </a:solidFill>
                <a:ea typeface="Times New Roman" panose="02020603050405020304" pitchFamily="18" charset="0"/>
              </a:rPr>
              <a:t>Zvýšení odborné připravenosti pro využití principů multidisciplinární spolupráce;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>
                <a:solidFill>
                  <a:schemeClr val="tx1"/>
                </a:solidFill>
                <a:ea typeface="Times New Roman" panose="02020603050405020304" pitchFamily="18" charset="0"/>
              </a:rPr>
              <a:t>Nabytí nových zkušeností, znalostí a informací u zapojených osob 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F3F4936-C255-74E7-4230-F64991B572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223C887-C2D9-4063-9D02-E1F67878979A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6956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CF1810-E842-621D-250B-C7526C2D3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490" y="1699490"/>
            <a:ext cx="10933309" cy="666119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Klíčové aktivity krajského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6A81E6-662D-D3F5-1EEB-297B77B93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2876689"/>
            <a:ext cx="10933309" cy="281043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400" b="1" dirty="0"/>
              <a:t>KA1: Tvorba a implementace krajské strategie rozvoje systému péče o duševní zdraví v Jihomoravském kraji</a:t>
            </a:r>
          </a:p>
          <a:p>
            <a:pPr marL="0" indent="0" algn="ctr">
              <a:buNone/>
            </a:pPr>
            <a:endParaRPr lang="cs-CZ" sz="2400" b="1" dirty="0"/>
          </a:p>
          <a:p>
            <a:pPr algn="just"/>
            <a:r>
              <a:rPr lang="cs-CZ" sz="2400" dirty="0">
                <a:solidFill>
                  <a:schemeClr val="tx1"/>
                </a:solidFill>
              </a:rPr>
              <a:t>Podpora implementace krajské strategie péče o duševní zdraví v JMK, vytvoření Akčních plánů s konkrétními aktivitami.</a:t>
            </a:r>
          </a:p>
          <a:p>
            <a:pPr marL="0" indent="0" algn="just">
              <a:buNone/>
            </a:pPr>
            <a:endParaRPr lang="cs-CZ" sz="2400" dirty="0">
              <a:solidFill>
                <a:schemeClr val="tx1"/>
              </a:solidFill>
            </a:endParaRPr>
          </a:p>
          <a:p>
            <a:pPr algn="just"/>
            <a:r>
              <a:rPr lang="cs-CZ" sz="2400" dirty="0">
                <a:solidFill>
                  <a:schemeClr val="tx1"/>
                </a:solidFill>
              </a:rPr>
              <a:t>Koordinační činnost v oblasti duševního zdraví a činnost expertní pracovní skupiny.</a:t>
            </a:r>
          </a:p>
          <a:p>
            <a:pPr algn="ctr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095403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E9BEC-38DF-4FB6-CFE9-705BABDE1F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1BFAA7-AA9E-182C-4C36-8F3DE0AC0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490" y="1353803"/>
            <a:ext cx="10933309" cy="666119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Klíčové aktivity krajského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E5DBBF-A9EB-3A36-D447-F20D08E79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0" y="2118407"/>
            <a:ext cx="10933309" cy="281043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sz="2400" b="1" dirty="0"/>
              <a:t>KA2: Rozvoj multidisciplinární spolupráce</a:t>
            </a:r>
          </a:p>
          <a:p>
            <a:pPr marL="0" indent="0" algn="ctr">
              <a:buNone/>
            </a:pPr>
            <a:r>
              <a:rPr lang="cs-CZ" sz="2400" dirty="0">
                <a:solidFill>
                  <a:schemeClr val="tx1"/>
                </a:solidFill>
              </a:rPr>
              <a:t>(KA obsahuje dvě aktivity )</a:t>
            </a:r>
          </a:p>
          <a:p>
            <a:pPr marL="0" indent="0" algn="ctr">
              <a:buNone/>
            </a:pPr>
            <a:r>
              <a:rPr lang="cs-CZ" sz="2400" dirty="0">
                <a:solidFill>
                  <a:schemeClr val="tx1"/>
                </a:solidFill>
              </a:rPr>
              <a:t>1. Multidisciplinární spolupráce zdravotně-sociálního sektoru služeb</a:t>
            </a:r>
          </a:p>
          <a:p>
            <a:pPr marL="0" indent="0" algn="ctr">
              <a:buNone/>
            </a:pPr>
            <a:r>
              <a:rPr lang="cs-CZ" sz="2400" dirty="0">
                <a:solidFill>
                  <a:schemeClr val="tx1"/>
                </a:solidFill>
              </a:rPr>
              <a:t>2. Multidisciplinární spolupráce na úrovni okresů:</a:t>
            </a:r>
          </a:p>
          <a:p>
            <a:pPr marL="0" indent="0" algn="just">
              <a:buNone/>
            </a:pPr>
            <a:r>
              <a:rPr lang="cs-CZ" sz="2400" dirty="0">
                <a:solidFill>
                  <a:schemeClr val="tx1"/>
                </a:solidFill>
                <a:highlight>
                  <a:srgbClr val="FFFF00"/>
                </a:highlight>
              </a:rPr>
              <a:t>A) </a:t>
            </a:r>
            <a:r>
              <a:rPr lang="cs-CZ" sz="2400" dirty="0">
                <a:solidFill>
                  <a:schemeClr val="tx1"/>
                </a:solidFill>
              </a:rPr>
              <a:t>MD spolupráce se zdravotnickými zařízeními – jednání s Nemocnicí Znojmo, Nemocnicí Kyjov (děti a dospívající s psychickými potížemi), FN Brno - Psychiatrická klinika: Centrum krizové péče (MTD spolupráce kolem CKP, dále je organizována schůzka pro zástupce služeb s </a:t>
            </a:r>
            <a:r>
              <a:rPr lang="cs-CZ" sz="2400" dirty="0" err="1">
                <a:solidFill>
                  <a:schemeClr val="tx1"/>
                </a:solidFill>
              </a:rPr>
              <a:t>adiktologickou</a:t>
            </a:r>
            <a:r>
              <a:rPr lang="cs-CZ" sz="2400" dirty="0">
                <a:solidFill>
                  <a:schemeClr val="tx1"/>
                </a:solidFill>
              </a:rPr>
              <a:t> problematikou - realizace v září); PN Brno - především spolupráce kolem lidí s intelektovým znevýhodněním (mentálním handicapem), rozjednána spolupráce se Slezskou diakonií, spolupráce s poskytovateli DOZP v kraji - přijímání pacientů z PN, téma hospitalizací klientů DOZP.</a:t>
            </a:r>
          </a:p>
        </p:txBody>
      </p:sp>
    </p:spTree>
    <p:extLst>
      <p:ext uri="{BB962C8B-B14F-4D97-AF65-F5344CB8AC3E}">
        <p14:creationId xmlns:p14="http://schemas.microsoft.com/office/powerpoint/2010/main" val="3223169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50C2E5-3EBC-44CC-BAA2-626494CC5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54298-1040-B230-9A1D-D5B16A6ED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490" y="1353803"/>
            <a:ext cx="10933309" cy="666119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>Klíčové aktivity krajského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220E0F-E0C0-E015-13C5-01B0757AA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0" y="2118406"/>
            <a:ext cx="10933309" cy="281043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cs-CZ" sz="24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cs-CZ" sz="2400" dirty="0">
                <a:solidFill>
                  <a:schemeClr val="tx1"/>
                </a:solidFill>
                <a:highlight>
                  <a:srgbClr val="FFFF00"/>
                </a:highlight>
              </a:rPr>
              <a:t>B) </a:t>
            </a:r>
            <a:r>
              <a:rPr lang="cs-CZ" sz="2400" dirty="0">
                <a:solidFill>
                  <a:schemeClr val="tx1"/>
                </a:solidFill>
              </a:rPr>
              <a:t>MD setkání na úrovni okresů</a:t>
            </a:r>
          </a:p>
          <a:p>
            <a:pPr algn="just"/>
            <a:r>
              <a:rPr lang="cs-CZ" sz="2400" dirty="0">
                <a:solidFill>
                  <a:schemeClr val="tx1"/>
                </a:solidFill>
              </a:rPr>
              <a:t>připraven koncept 3 na sebe navazujících setkání – uceleného programu, který bude nabídnut do regionů, celkem za dobu trvání projektu má proběhnout min 18 setkání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</a:rPr>
              <a:t>první setkání proběhnou v druhé polovině 2025, jedná se o 3 na sebe navazující setkání, které budou obsahovat část expertní k aktuální situaci v oblasti duševního zdraví v JMK a ČR, dále část vzdělávací zaměřenou na téma </a:t>
            </a:r>
            <a:r>
              <a:rPr lang="cs-CZ" sz="2400" dirty="0" err="1">
                <a:solidFill>
                  <a:schemeClr val="tx1"/>
                </a:solidFill>
              </a:rPr>
              <a:t>multidisciplinarity</a:t>
            </a:r>
            <a:r>
              <a:rPr lang="cs-CZ" sz="2400" dirty="0">
                <a:solidFill>
                  <a:schemeClr val="tx1"/>
                </a:solidFill>
              </a:rPr>
              <a:t> v oblasti péče o duševní zdraví dle definovaných potřeb účastníků a část strategickou, která se zaměří na propojování zdravotně – sociálního sektoru a podporu spolupráce v regionu). </a:t>
            </a:r>
          </a:p>
        </p:txBody>
      </p:sp>
    </p:spTree>
    <p:extLst>
      <p:ext uri="{BB962C8B-B14F-4D97-AF65-F5344CB8AC3E}">
        <p14:creationId xmlns:p14="http://schemas.microsoft.com/office/powerpoint/2010/main" val="152359053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8CFFB77E-50BA-4C65-8365-74CEE67A81AE}" vid="{4EF8900F-D85B-4C62-B6E2-DFD41CB478A1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E513D88C30F6C468D3D9F45833E5CCB" ma:contentTypeVersion="9" ma:contentTypeDescription="Vytvoří nový dokument" ma:contentTypeScope="" ma:versionID="d376a07fca3827e253b85ef08008cce4">
  <xsd:schema xmlns:xsd="http://www.w3.org/2001/XMLSchema" xmlns:xs="http://www.w3.org/2001/XMLSchema" xmlns:p="http://schemas.microsoft.com/office/2006/metadata/properties" xmlns:ns2="b8a41b81-2246-4b67-946f-3848ba8f9a83" xmlns:ns3="539dec89-fb7b-4d58-9e03-fdca25051da8" targetNamespace="http://schemas.microsoft.com/office/2006/metadata/properties" ma:root="true" ma:fieldsID="cecc3a093aef4beb7bb92cb73ff20e5d" ns2:_="" ns3:_="">
    <xsd:import namespace="b8a41b81-2246-4b67-946f-3848ba8f9a83"/>
    <xsd:import namespace="539dec89-fb7b-4d58-9e03-fdca25051d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a41b81-2246-4b67-946f-3848ba8f9a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9dec89-fb7b-4d58-9e03-fdca25051da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53776C8-3344-453A-9F57-36004BE448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a41b81-2246-4b67-946f-3848ba8f9a83"/>
    <ds:schemaRef ds:uri="539dec89-fb7b-4d58-9e03-fdca25051d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F1DC9C-2CEA-4D97-A7C8-E68193D718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4FFF1D-61DA-4502-A38C-8D9C49EC60BD}">
  <ds:schemaRefs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539dec89-fb7b-4d58-9e03-fdca25051da8"/>
    <ds:schemaRef ds:uri="b8a41b81-2246-4b67-946f-3848ba8f9a83"/>
    <ds:schemaRef ds:uri="http://www.w3.org/XML/1998/namespace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690ebb53-23a2-471a-9c6e-17bd0d11311e}" enabled="1" method="Standard" siteId="{418bc066-1b00-4aad-ad98-9ead95bb26a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815</TotalTime>
  <Words>1397</Words>
  <Application>Microsoft Office PowerPoint</Application>
  <PresentationFormat>Širokoúhlá obrazovka</PresentationFormat>
  <Paragraphs>102</Paragraphs>
  <Slides>15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Motiv Office</vt:lpstr>
      <vt:lpstr>Prezentace aplikace PowerPoint</vt:lpstr>
      <vt:lpstr> </vt:lpstr>
      <vt:lpstr> </vt:lpstr>
      <vt:lpstr> </vt:lpstr>
      <vt:lpstr> </vt:lpstr>
      <vt:lpstr>Projekt Jihomoravského kraje „Rozvoj multidisciplinární péče o duševní zdraví v Jihomoravském kraji“ propojuje sociální a zdravotní oblast, podporuje probíhající reformu péče o duševní zdraví a posiluje mezioborovou spolupráci mezi sociálními službami, zdravotnictvím a školstvím.   </vt:lpstr>
      <vt:lpstr>Klíčové aktivity krajského projektu</vt:lpstr>
      <vt:lpstr>Klíčové aktivity krajského projektu</vt:lpstr>
      <vt:lpstr>Klíčové aktivity krajského projektu</vt:lpstr>
      <vt:lpstr>Prezentace aplikace PowerPoint</vt:lpstr>
      <vt:lpstr>Prezentace aplikace PowerPoint</vt:lpstr>
      <vt:lpstr>Prezentace aplikace PowerPoint</vt:lpstr>
      <vt:lpstr>Prezentace aplikace PowerPoint</vt:lpstr>
      <vt:lpstr>KA3: Vzdělávání a destigmatizace v oblasti duševního zdraví </vt:lpstr>
      <vt:lpstr>Děkujeme za pozornost  Kontaktní osoba – koordinátorka pro duševní zdraví  Pavla Kovářová kovarova.pavla@jmk.cz tel.: 605 117 072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Juryšek Michal</dc:creator>
  <cp:lastModifiedBy>Kovářová Pavla, Mgr.</cp:lastModifiedBy>
  <cp:revision>9</cp:revision>
  <cp:lastPrinted>2023-01-31T08:49:56Z</cp:lastPrinted>
  <dcterms:created xsi:type="dcterms:W3CDTF">2022-06-15T12:56:25Z</dcterms:created>
  <dcterms:modified xsi:type="dcterms:W3CDTF">2025-11-23T17:29:45Z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90ebb53-23a2-471a-9c6e-17bd0d11311e_Enabled">
    <vt:lpwstr>true</vt:lpwstr>
  </property>
  <property fmtid="{D5CDD505-2E9C-101B-9397-08002B2CF9AE}" pid="3" name="MSIP_Label_690ebb53-23a2-471a-9c6e-17bd0d11311e_SetDate">
    <vt:lpwstr>2022-06-15T13:18:57Z</vt:lpwstr>
  </property>
  <property fmtid="{D5CDD505-2E9C-101B-9397-08002B2CF9AE}" pid="4" name="MSIP_Label_690ebb53-23a2-471a-9c6e-17bd0d11311e_Method">
    <vt:lpwstr>Standard</vt:lpwstr>
  </property>
  <property fmtid="{D5CDD505-2E9C-101B-9397-08002B2CF9AE}" pid="5" name="MSIP_Label_690ebb53-23a2-471a-9c6e-17bd0d11311e_Name">
    <vt:lpwstr>690ebb53-23a2-471a-9c6e-17bd0d11311e</vt:lpwstr>
  </property>
  <property fmtid="{D5CDD505-2E9C-101B-9397-08002B2CF9AE}" pid="6" name="MSIP_Label_690ebb53-23a2-471a-9c6e-17bd0d11311e_SiteId">
    <vt:lpwstr>418bc066-1b00-4aad-ad98-9ead95bb26a9</vt:lpwstr>
  </property>
  <property fmtid="{D5CDD505-2E9C-101B-9397-08002B2CF9AE}" pid="7" name="MSIP_Label_690ebb53-23a2-471a-9c6e-17bd0d11311e_ActionId">
    <vt:lpwstr>c9b6df23-b1b4-49cc-87bf-bbd2a6a778a4</vt:lpwstr>
  </property>
  <property fmtid="{D5CDD505-2E9C-101B-9397-08002B2CF9AE}" pid="8" name="MSIP_Label_690ebb53-23a2-471a-9c6e-17bd0d11311e_ContentBits">
    <vt:lpwstr>0</vt:lpwstr>
  </property>
</Properties>
</file>