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68" r:id="rId15"/>
  </p:sldIdLst>
  <p:sldSz cx="18288000" cy="10287000"/>
  <p:notesSz cx="6858000" cy="9144000"/>
  <p:embeddedFontLst>
    <p:embeddedFont>
      <p:font typeface="Garamond" pitchFamily="18" charset="0"/>
      <p:regular r:id="rId16"/>
      <p:bold r:id="rId17"/>
      <p:italic r:id="rId18"/>
    </p:embeddedFont>
    <p:embeddedFont>
      <p:font typeface="TT Drugs Bold" charset="-18"/>
      <p:regular r:id="rId19"/>
    </p:embeddedFont>
    <p:embeddedFont>
      <p:font typeface="Forum" charset="0"/>
      <p:regular r:id="rId20"/>
    </p:embeddedFont>
    <p:embeddedFont>
      <p:font typeface="TT Ricordi Nobili" charset="0"/>
      <p:regular r:id="rId21"/>
    </p:embeddedFont>
    <p:embeddedFont>
      <p:font typeface="TT Drugs" charset="-18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ormorant SC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2" d="100"/>
          <a:sy n="32" d="100"/>
        </p:scale>
        <p:origin x="-1336" y="-4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anoeNpj3w&amp;t=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18615" y="2476500"/>
            <a:ext cx="6250770" cy="47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0"/>
              </a:lnSpc>
              <a:spcBef>
                <a:spcPct val="0"/>
              </a:spcBef>
            </a:pPr>
            <a:r>
              <a:rPr lang="en-US" sz="14000" spc="-1428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BOLÍ VÁS ZÁDA?</a:t>
            </a:r>
          </a:p>
        </p:txBody>
      </p:sp>
      <p:sp>
        <p:nvSpPr>
          <p:cNvPr id="3" name="Freeform 3"/>
          <p:cNvSpPr/>
          <p:nvPr/>
        </p:nvSpPr>
        <p:spPr>
          <a:xfrm>
            <a:off x="14529506" y="6412326"/>
            <a:ext cx="3112285" cy="4114800"/>
          </a:xfrm>
          <a:custGeom>
            <a:avLst/>
            <a:gdLst/>
            <a:ahLst/>
            <a:cxnLst/>
            <a:rect l="l" t="t" r="r" b="b"/>
            <a:pathLst>
              <a:path w="3112285" h="4114800">
                <a:moveTo>
                  <a:pt x="0" y="0"/>
                </a:moveTo>
                <a:lnTo>
                  <a:pt x="3112285" y="0"/>
                </a:lnTo>
                <a:lnTo>
                  <a:pt x="3112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72034" y="7285355"/>
            <a:ext cx="850112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879"/>
              </a:lnSpc>
              <a:spcBef>
                <a:spcPct val="0"/>
              </a:spcBef>
            </a:pPr>
            <a:r>
              <a:rPr lang="en-US" sz="4400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MÁME JEDNODUCHÉ </a:t>
            </a:r>
            <a:r>
              <a:rPr lang="en-US" sz="4400" dirty="0" smtClean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ŘEŠENÍ</a:t>
            </a:r>
            <a:r>
              <a:rPr lang="cs-CZ" sz="4400" dirty="0" smtClean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!</a:t>
            </a:r>
            <a:endParaRPr lang="en-US" sz="4400" dirty="0">
              <a:solidFill>
                <a:srgbClr val="EFEDE8"/>
              </a:solidFill>
              <a:latin typeface="TT Drugs"/>
              <a:ea typeface="TT Drugs"/>
              <a:cs typeface="TT Drugs"/>
              <a:sym typeface="TT Dru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46650" y="4269292"/>
            <a:ext cx="8394700" cy="141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27"/>
              </a:lnSpc>
              <a:spcBef>
                <a:spcPct val="0"/>
              </a:spcBef>
            </a:pPr>
            <a:r>
              <a:rPr lang="en-US" sz="7099" dirty="0">
                <a:solidFill>
                  <a:srgbClr val="000000"/>
                </a:solidFill>
                <a:latin typeface="TT Drugs"/>
                <a:ea typeface="TT Drugs"/>
                <a:cs typeface="TT Drugs"/>
                <a:sym typeface="TT Drugs"/>
              </a:rPr>
              <a:t>“CVIČME V RYTME”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51512" y="4495428"/>
            <a:ext cx="90010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TT Drugs" charset="-18"/>
                <a:hlinkClick r:id="rId2"/>
              </a:rPr>
              <a:t>I tak to může vypadat ...</a:t>
            </a:r>
            <a:endParaRPr lang="cs-CZ" sz="6000" dirty="0">
              <a:latin typeface="TT Drugs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41494" y="1323975"/>
            <a:ext cx="7517806" cy="300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66"/>
              </a:lnSpc>
            </a:pPr>
            <a:r>
              <a:rPr lang="en-US" sz="8901" spc="-907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MÝTY</a:t>
            </a:r>
          </a:p>
          <a:p>
            <a:pPr algn="r">
              <a:lnSpc>
                <a:spcPts val="7566"/>
              </a:lnSpc>
            </a:pPr>
            <a:r>
              <a:rPr lang="en-US" sz="8901" spc="-907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A</a:t>
            </a:r>
          </a:p>
          <a:p>
            <a:pPr marL="0" lvl="0" indent="0" algn="r">
              <a:lnSpc>
                <a:spcPts val="7566"/>
              </a:lnSpc>
              <a:spcBef>
                <a:spcPct val="0"/>
              </a:spcBef>
            </a:pPr>
            <a:r>
              <a:rPr lang="en-US" sz="8901" spc="-907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NEŠVARY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724571"/>
            <a:ext cx="16230600" cy="866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vyskočená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plotýnka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skříplý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nerv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pan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doktor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říkal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, ...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Bolí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vás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to,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tak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nedělejte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.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Tak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změňte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práci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.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Tak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se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podívejte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do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občanky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, co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byste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chtěl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/a?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už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lepší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nebude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A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nějaké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prášky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by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na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nebyly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?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My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máme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v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rodině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l">
              <a:lnSpc>
                <a:spcPts val="6262"/>
              </a:lnSpc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Sousedka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cvičila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a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stejně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jí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nepomohlo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l">
              <a:lnSpc>
                <a:spcPts val="6262"/>
              </a:lnSpc>
              <a:spcBef>
                <a:spcPct val="0"/>
              </a:spcBef>
            </a:pP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- A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pomačkat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 by to </a:t>
            </a:r>
            <a:r>
              <a:rPr lang="en-US" sz="3727" dirty="0" err="1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nešlo</a:t>
            </a:r>
            <a:r>
              <a:rPr lang="en-US" sz="3727" dirty="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13259" y="6390298"/>
            <a:ext cx="4246041" cy="4114800"/>
          </a:xfrm>
          <a:custGeom>
            <a:avLst/>
            <a:gdLst/>
            <a:ahLst/>
            <a:cxnLst/>
            <a:rect l="l" t="t" r="r" b="b"/>
            <a:pathLst>
              <a:path w="4246041" h="4114800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64752" y="4668202"/>
            <a:ext cx="9558496" cy="103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5"/>
              </a:lnSpc>
              <a:spcBef>
                <a:spcPct val="0"/>
              </a:spcBef>
            </a:pPr>
            <a:r>
              <a:rPr lang="en-US" sz="5199" dirty="0">
                <a:solidFill>
                  <a:srgbClr val="000000"/>
                </a:solidFill>
                <a:latin typeface="TT Drugs"/>
                <a:ea typeface="TT Drugs"/>
                <a:cs typeface="TT Drugs"/>
                <a:sym typeface="TT Drugs"/>
              </a:rPr>
              <a:t>PROSTOR PRO VAŠE DOTAZY</a:t>
            </a:r>
          </a:p>
        </p:txBody>
      </p:sp>
    </p:spTree>
    <p:extLst>
      <p:ext uri="{BB962C8B-B14F-4D97-AF65-F5344CB8AC3E}">
        <p14:creationId xmlns:p14="http://schemas.microsoft.com/office/powerpoint/2010/main" val="24865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7014566"/>
            <a:ext cx="7315200" cy="3923607"/>
          </a:xfrm>
          <a:custGeom>
            <a:avLst/>
            <a:gdLst/>
            <a:ahLst/>
            <a:cxnLst/>
            <a:rect l="l" t="t" r="r" b="b"/>
            <a:pathLst>
              <a:path w="7315200" h="3923607">
                <a:moveTo>
                  <a:pt x="0" y="0"/>
                </a:moveTo>
                <a:lnTo>
                  <a:pt x="7315200" y="0"/>
                </a:lnTo>
                <a:lnTo>
                  <a:pt x="7315200" y="3923607"/>
                </a:lnTo>
                <a:lnTo>
                  <a:pt x="0" y="3923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93952" y="5884262"/>
            <a:ext cx="6700095" cy="69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87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TT Drugs"/>
                <a:ea typeface="TT Drugs"/>
                <a:cs typeface="TT Drugs"/>
                <a:sym typeface="TT Drugs"/>
              </a:rPr>
              <a:t>DĚKUJEME ZA POZORNOST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01800" y="9527613"/>
            <a:ext cx="3417091" cy="32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  <a:spcBef>
                <a:spcPct val="0"/>
              </a:spcBef>
            </a:pPr>
            <a:r>
              <a:rPr lang="en-US" sz="1996" spc="598" dirty="0">
                <a:solidFill>
                  <a:srgbClr val="000000"/>
                </a:solidFill>
                <a:latin typeface="TT Drugs" charset="-18"/>
                <a:ea typeface="Cormorant SC"/>
                <a:cs typeface="Cormorant SC"/>
                <a:sym typeface="Cormorant SC"/>
              </a:rPr>
              <a:t>TROCHU JINAK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1" y="1841260"/>
            <a:ext cx="16044918" cy="5600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BĚHEM PŘEDNÁŠKY SI PIŠTĚ DOTAZY, POZNATKY, POHNUTKY ... </a:t>
            </a: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rgbClr val="76765B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algn="l">
              <a:lnSpc>
                <a:spcPct val="150000"/>
              </a:lnSpc>
            </a:pPr>
            <a:endParaRPr lang="en-US" sz="3600" dirty="0">
              <a:solidFill>
                <a:srgbClr val="76765B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marL="0" lvl="1" indent="0" algn="l">
              <a:lnSpc>
                <a:spcPct val="150000"/>
              </a:lnSpc>
              <a:spcBef>
                <a:spcPct val="0"/>
              </a:spcBef>
            </a:pPr>
            <a:r>
              <a:rPr lang="en-US" sz="4400" dirty="0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RÁDY VÁM ODPOVÍME NA KONCI PREZENTACE, KDY BUDE 5-10 MINUT PROSTOR PRO DISKUZI...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0256" y="4546599"/>
            <a:ext cx="13947489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0"/>
              </a:lnSpc>
              <a:spcBef>
                <a:spcPct val="0"/>
              </a:spcBef>
            </a:pPr>
            <a:r>
              <a:rPr lang="cs-CZ" sz="14000" spc="-1428" dirty="0" smtClean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BO</a:t>
            </a:r>
            <a:r>
              <a:rPr lang="en-US" sz="14000" spc="-1428" dirty="0" smtClean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LÍ </a:t>
            </a:r>
            <a:r>
              <a:rPr lang="en-US" sz="14000" spc="-1428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VÁS ZÁDA?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8373"/>
            <a:ext cx="16073322" cy="576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4"/>
              </a:lnSpc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60 - 80 %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populace má zkušenost s bolestmi zad</a:t>
            </a:r>
          </a:p>
          <a:p>
            <a:pPr algn="l">
              <a:lnSpc>
                <a:spcPts val="7704"/>
              </a:lnSpc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    - asi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20 %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z toho jsou CHRONICKÉ bolesti </a:t>
            </a:r>
          </a:p>
          <a:p>
            <a:pPr algn="l">
              <a:lnSpc>
                <a:spcPts val="7704"/>
              </a:lnSpc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10 - 15 %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všech PN v Evropě i v USA jsou bolesti zad </a:t>
            </a:r>
          </a:p>
          <a:p>
            <a:pPr algn="l">
              <a:lnSpc>
                <a:spcPts val="7704"/>
              </a:lnSpc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-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2.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nejčastější 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příčina PN </a:t>
            </a:r>
          </a:p>
          <a:p>
            <a:pPr algn="l">
              <a:lnSpc>
                <a:spcPts val="7704"/>
              </a:lnSpc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- Průměrná délka PN (bolestí pohybového aparátu,  </a:t>
            </a:r>
          </a:p>
          <a:p>
            <a:pPr algn="l">
              <a:lnSpc>
                <a:spcPts val="7704"/>
              </a:lnSpc>
              <a:spcBef>
                <a:spcPct val="0"/>
              </a:spcBef>
            </a:pP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   včetně bolestí zad) je cca </a:t>
            </a:r>
            <a:r>
              <a:rPr lang="en-US" sz="4585" b="1">
                <a:solidFill>
                  <a:srgbClr val="76765B"/>
                </a:solidFill>
                <a:latin typeface="TT Drugs Bold"/>
                <a:ea typeface="TT Drugs Bold"/>
                <a:cs typeface="TT Drugs Bold"/>
                <a:sym typeface="TT Drugs Bold"/>
              </a:rPr>
              <a:t>45 dní</a:t>
            </a:r>
            <a:r>
              <a:rPr lang="en-US" sz="4585">
                <a:solidFill>
                  <a:srgbClr val="76765B"/>
                </a:solidFill>
                <a:latin typeface="TT Drugs"/>
                <a:ea typeface="TT Drugs"/>
                <a:cs typeface="TT Drugs"/>
                <a:sym typeface="TT Drugs"/>
              </a:rPr>
              <a:t> na člověka </a:t>
            </a:r>
          </a:p>
        </p:txBody>
      </p:sp>
      <p:sp>
        <p:nvSpPr>
          <p:cNvPr id="3" name="Freeform 3"/>
          <p:cNvSpPr/>
          <p:nvPr/>
        </p:nvSpPr>
        <p:spPr>
          <a:xfrm>
            <a:off x="15200646" y="7403188"/>
            <a:ext cx="3087354" cy="3167994"/>
          </a:xfrm>
          <a:custGeom>
            <a:avLst/>
            <a:gdLst/>
            <a:ahLst/>
            <a:cxnLst/>
            <a:rect l="l" t="t" r="r" b="b"/>
            <a:pathLst>
              <a:path w="3087354" h="3167994">
                <a:moveTo>
                  <a:pt x="0" y="0"/>
                </a:moveTo>
                <a:lnTo>
                  <a:pt x="3087354" y="0"/>
                </a:lnTo>
                <a:lnTo>
                  <a:pt x="3087354" y="3167994"/>
                </a:lnTo>
                <a:lnTo>
                  <a:pt x="0" y="3167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362075"/>
            <a:ext cx="12845288" cy="118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9999" spc="-1019" dirty="0">
                <a:solidFill>
                  <a:srgbClr val="74745A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STATISTICKÉ OKÉNKO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9813" y="3102457"/>
            <a:ext cx="9742632" cy="47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900"/>
              </a:lnSpc>
              <a:spcBef>
                <a:spcPct val="0"/>
              </a:spcBef>
            </a:pPr>
            <a:r>
              <a:rPr lang="en-US" sz="14000" spc="-1428" dirty="0" smtClean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PŘÍČINY BOLESTÍ </a:t>
            </a:r>
            <a:endParaRPr lang="cs-CZ" sz="14000" spc="-1428" dirty="0" smtClean="0">
              <a:solidFill>
                <a:srgbClr val="EFEDE8"/>
              </a:solidFill>
              <a:latin typeface="Garamond" pitchFamily="18" charset="0"/>
              <a:ea typeface="TT Ricordi Nobili"/>
              <a:cs typeface="TT Ricordi Nobili"/>
              <a:sym typeface="TT Ricordi Nobili"/>
            </a:endParaRPr>
          </a:p>
          <a:p>
            <a:pPr marL="0" lvl="0" indent="0" algn="l">
              <a:lnSpc>
                <a:spcPts val="11900"/>
              </a:lnSpc>
              <a:spcBef>
                <a:spcPct val="0"/>
              </a:spcBef>
            </a:pPr>
            <a:r>
              <a:rPr lang="en-US" sz="14000" spc="-1428" dirty="0" smtClean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ZAD</a:t>
            </a:r>
            <a:endParaRPr lang="en-US" sz="14000" spc="-1428" dirty="0">
              <a:solidFill>
                <a:srgbClr val="EFEDE8"/>
              </a:solidFill>
              <a:latin typeface="Garamond" pitchFamily="18" charset="0"/>
              <a:ea typeface="TT Ricordi Nobili"/>
              <a:cs typeface="TT Ricordi Nobili"/>
              <a:sym typeface="TT Ricordi Nobil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50553" y="1061234"/>
            <a:ext cx="5129658" cy="123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Sedavý způsob života - “civilizační onemocnění”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33920" y="1061234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33920" y="2669055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50553" y="2669055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Stres (psychosomatika)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33920" y="3636490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50553" y="3636490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Nedostatek pohybu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3920" y="4606136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50553" y="4606136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Přenesená bolest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33920" y="5575782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0553" y="5575782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Chronické přetěžování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33920" y="6545428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50553" y="6545428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Genetická predispozice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33920" y="7515074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50553" y="7515074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Deformity, úrazy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33920" y="8484720"/>
            <a:ext cx="741872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08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50553" y="8484720"/>
            <a:ext cx="5129658" cy="59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39"/>
              </a:lnSpc>
              <a:spcBef>
                <a:spcPct val="0"/>
              </a:spcBef>
            </a:pPr>
            <a:r>
              <a:rPr lang="en-US" sz="2999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5138" y="5634100"/>
            <a:ext cx="2595347" cy="3273947"/>
          </a:xfrm>
          <a:custGeom>
            <a:avLst/>
            <a:gdLst/>
            <a:ahLst/>
            <a:cxnLst/>
            <a:rect l="l" t="t" r="r" b="b"/>
            <a:pathLst>
              <a:path w="2595347" h="3273947">
                <a:moveTo>
                  <a:pt x="0" y="0"/>
                </a:moveTo>
                <a:lnTo>
                  <a:pt x="2595347" y="0"/>
                </a:lnTo>
                <a:lnTo>
                  <a:pt x="2595347" y="3273947"/>
                </a:lnTo>
                <a:lnTo>
                  <a:pt x="0" y="3273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57600" y="4381500"/>
            <a:ext cx="11309509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1"/>
              </a:lnSpc>
              <a:spcBef>
                <a:spcPct val="0"/>
              </a:spcBef>
            </a:pPr>
            <a:r>
              <a:rPr lang="en-US" sz="4399" dirty="0">
                <a:solidFill>
                  <a:srgbClr val="000000"/>
                </a:solidFill>
                <a:latin typeface="TT Drugs"/>
                <a:ea typeface="TT Drugs"/>
                <a:cs typeface="TT Drugs"/>
                <a:sym typeface="TT Drugs"/>
              </a:rPr>
              <a:t>EXISTUJE NĚJAKÝ “UNIVERZÁLNÍ” LÉK?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5622" y="6172200"/>
            <a:ext cx="6183443" cy="4114800"/>
          </a:xfrm>
          <a:custGeom>
            <a:avLst/>
            <a:gdLst/>
            <a:ahLst/>
            <a:cxnLst/>
            <a:rect l="l" t="t" r="r" b="b"/>
            <a:pathLst>
              <a:path w="6183443" h="4114800">
                <a:moveTo>
                  <a:pt x="0" y="0"/>
                </a:moveTo>
                <a:lnTo>
                  <a:pt x="6183443" y="0"/>
                </a:lnTo>
                <a:lnTo>
                  <a:pt x="61834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32337" y="4475880"/>
            <a:ext cx="7730014" cy="139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05"/>
              </a:lnSpc>
              <a:spcBef>
                <a:spcPct val="0"/>
              </a:spcBef>
            </a:pPr>
            <a:r>
              <a:rPr lang="en-US" sz="7026" dirty="0">
                <a:solidFill>
                  <a:srgbClr val="000000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SILOVÝ TRÉNINK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8418" y="6172200"/>
            <a:ext cx="4327228" cy="4114800"/>
          </a:xfrm>
          <a:custGeom>
            <a:avLst/>
            <a:gdLst/>
            <a:ahLst/>
            <a:cxnLst/>
            <a:rect l="l" t="t" r="r" b="b"/>
            <a:pathLst>
              <a:path w="4327228" h="4114800">
                <a:moveTo>
                  <a:pt x="0" y="0"/>
                </a:moveTo>
                <a:lnTo>
                  <a:pt x="4327228" y="0"/>
                </a:lnTo>
                <a:lnTo>
                  <a:pt x="43272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048593"/>
            <a:ext cx="8293639" cy="4670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900"/>
              </a:lnSpc>
              <a:spcBef>
                <a:spcPct val="0"/>
              </a:spcBef>
            </a:pPr>
            <a:r>
              <a:rPr lang="en-US" sz="14000" spc="-1428" dirty="0">
                <a:solidFill>
                  <a:srgbClr val="EFEDE8"/>
                </a:solidFill>
                <a:latin typeface="Garamond" pitchFamily="18" charset="0"/>
                <a:ea typeface="TT Ricordi Nobili"/>
                <a:cs typeface="TT Ricordi Nobili"/>
                <a:sym typeface="TT Ricordi Nobili"/>
              </a:rPr>
              <a:t>BENEFITY SILOVÉHO TRÉNINKU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96345" y="1640394"/>
            <a:ext cx="741872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55688" y="1640394"/>
            <a:ext cx="5129658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FYZICKÉ ZDRAVÍ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96345" y="3251714"/>
            <a:ext cx="741872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55688" y="3251714"/>
            <a:ext cx="5129658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DUŠEVNÍ ZDRAVÍ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96345" y="4866392"/>
            <a:ext cx="741872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55688" y="4866392"/>
            <a:ext cx="5702386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ZLEPŠENÍ KVALITY SPÁNKU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96345" y="6481070"/>
            <a:ext cx="741872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55688" y="6481070"/>
            <a:ext cx="5129658" cy="62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376"/>
              </a:lnSpc>
              <a:spcBef>
                <a:spcPct val="0"/>
              </a:spcBef>
            </a:pPr>
            <a:r>
              <a:rPr lang="en-US" sz="3200">
                <a:solidFill>
                  <a:srgbClr val="EFEDE8"/>
                </a:solidFill>
                <a:latin typeface="TT Drugs"/>
                <a:ea typeface="TT Drugs"/>
                <a:cs typeface="TT Drugs"/>
                <a:sym typeface="TT Drugs"/>
              </a:rPr>
              <a:t>DLOUHOVĚKOST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4631" y="5353511"/>
            <a:ext cx="4786957" cy="5072272"/>
          </a:xfrm>
          <a:custGeom>
            <a:avLst/>
            <a:gdLst/>
            <a:ahLst/>
            <a:cxnLst/>
            <a:rect l="l" t="t" r="r" b="b"/>
            <a:pathLst>
              <a:path w="4786957" h="5072272">
                <a:moveTo>
                  <a:pt x="0" y="0"/>
                </a:moveTo>
                <a:lnTo>
                  <a:pt x="4786957" y="0"/>
                </a:lnTo>
                <a:lnTo>
                  <a:pt x="4786957" y="5072272"/>
                </a:lnTo>
                <a:lnTo>
                  <a:pt x="0" y="507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30803" y="4780589"/>
            <a:ext cx="7291365" cy="100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40"/>
              </a:lnSpc>
              <a:spcBef>
                <a:spcPct val="0"/>
              </a:spcBef>
            </a:pPr>
            <a:r>
              <a:rPr lang="en-US" sz="8400" u="sng" spc="-856">
                <a:solidFill>
                  <a:srgbClr val="000000"/>
                </a:solidFill>
                <a:latin typeface="TT Ricordi Nobili"/>
                <a:ea typeface="TT Ricordi Nobili"/>
                <a:cs typeface="TT Ricordi Nobili"/>
                <a:sym typeface="TT Ricordi Nobili"/>
              </a:rPr>
              <a:t>INDIVIDUALITA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82895"/>
            <a:ext cx="7734300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43"/>
              </a:lnSpc>
              <a:spcBef>
                <a:spcPct val="0"/>
              </a:spcBef>
            </a:pPr>
            <a:r>
              <a:rPr lang="en-US" sz="5799" dirty="0">
                <a:solidFill>
                  <a:srgbClr val="000000"/>
                </a:solidFill>
                <a:latin typeface="Garamond" pitchFamily="18" charset="0"/>
                <a:ea typeface="Forum"/>
                <a:cs typeface="Forum"/>
                <a:sym typeface="Forum"/>
              </a:rPr>
              <a:t>A JAK TEDA NA TO?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278</Words>
  <Application>Microsoft Office PowerPoint</Application>
  <PresentationFormat>Vlastní</PresentationFormat>
  <Paragraphs>64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Garamond</vt:lpstr>
      <vt:lpstr>TT Drugs Bold</vt:lpstr>
      <vt:lpstr>Forum</vt:lpstr>
      <vt:lpstr>TT Ricordi Nobili</vt:lpstr>
      <vt:lpstr>TT Drugs</vt:lpstr>
      <vt:lpstr>Calibri</vt:lpstr>
      <vt:lpstr>Cormorant SC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 tak to může vypadat ...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Bolí vás záda? Máme jednoduché řešení</dc:title>
  <cp:lastModifiedBy>Monika Nováková</cp:lastModifiedBy>
  <cp:revision>8</cp:revision>
  <dcterms:created xsi:type="dcterms:W3CDTF">2006-08-16T00:00:00Z</dcterms:created>
  <dcterms:modified xsi:type="dcterms:W3CDTF">2024-11-22T06:00:36Z</dcterms:modified>
  <dc:identifier>DAGW3JGCwEU</dc:identifier>
</cp:coreProperties>
</file>