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3" r:id="rId3"/>
    <p:sldId id="264" r:id="rId4"/>
    <p:sldId id="258" r:id="rId5"/>
    <p:sldId id="259" r:id="rId6"/>
    <p:sldId id="262" r:id="rId7"/>
    <p:sldId id="260" r:id="rId8"/>
    <p:sldId id="257" r:id="rId9"/>
  </p:sldIdLst>
  <p:sldSz cx="9144000" cy="6858000" type="screen4x3"/>
  <p:notesSz cx="6797675" cy="99266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7FD773D-CA94-4791-A738-1B0303FFFD9D}">
  <a:tblStyle styleId="{B7FD773D-CA94-4791-A738-1B0303FFFD9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36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51275" y="0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917575" y="744537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560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9428162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51275" y="9428162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560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/>
          </a:p>
        </p:txBody>
      </p:sp>
      <p:sp>
        <p:nvSpPr>
          <p:cNvPr id="87" name="Shape 87"/>
          <p:cNvSpPr txBox="1"/>
          <p:nvPr/>
        </p:nvSpPr>
        <p:spPr>
          <a:xfrm>
            <a:off x="3851275" y="9428162"/>
            <a:ext cx="2944812" cy="496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25" tIns="46000" rIns="92025" bIns="460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560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5700" cy="4467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51275" y="9428162"/>
            <a:ext cx="2944800" cy="496800"/>
          </a:xfrm>
          <a:prstGeom prst="rect">
            <a:avLst/>
          </a:prstGeom>
        </p:spPr>
        <p:txBody>
          <a:bodyPr spcFirstLastPara="1" wrap="square" lIns="92025" tIns="46000" rIns="92025" bIns="460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5</a:t>
            </a:fld>
            <a:endParaRPr sz="14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31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560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1037" y="4714875"/>
            <a:ext cx="5435600" cy="446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ransition>
    <p:fade thruBlk="1"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ocialnisluzby-ipjmk.kr-jihomoravsky.cz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socialnisluzby-ipjmk.koder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ctrTitle"/>
          </p:nvPr>
        </p:nvSpPr>
        <p:spPr>
          <a:xfrm>
            <a:off x="2916237" y="2924175"/>
            <a:ext cx="5759450" cy="295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SEMINÁŘ pro </a:t>
            </a: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poskytovatele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rámci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projektu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24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„</a:t>
            </a:r>
            <a:r>
              <a:rPr lang="cs-CZ" sz="24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Zajištění v</a:t>
            </a:r>
            <a:r>
              <a:rPr lang="en-US" sz="2400" b="1" i="0" u="none" strike="noStrike" cap="none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ybran</a:t>
            </a:r>
            <a:r>
              <a:rPr lang="cs-CZ" sz="2400" b="1" i="0" u="none" strike="noStrike" cap="none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ých</a:t>
            </a:r>
            <a:r>
              <a:rPr lang="en-US" sz="2400" b="1" i="0" u="none" strike="noStrike" cap="none" dirty="0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služ</a:t>
            </a:r>
            <a:r>
              <a:rPr lang="cs-CZ" sz="2400" b="1" i="0" u="none" strike="noStrike" cap="none" dirty="0" err="1" smtClean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eb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sociální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prevence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území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Jihomoravského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kraje</a:t>
            </a:r>
            <a:r>
              <a:rPr lang="en-US" sz="2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en-US" sz="2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2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dirty="0"/>
              <a:t>2.5.</a:t>
            </a:r>
            <a:r>
              <a:rPr lang="en-US" sz="18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.2018</a:t>
            </a:r>
            <a:r>
              <a:rPr lang="en-US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16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Tato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akce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je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financována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z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Evropského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sociálního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fondu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státního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rozpočtu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České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republiky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rozpočtu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Jihomoravského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kraje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prostřednictvím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Operačního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programu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100" b="0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Zaměstnanost</a:t>
            </a:r>
            <a:r>
              <a:rPr lang="en-US" sz="1100" b="0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</p:txBody>
      </p:sp>
      <p:pic>
        <p:nvPicPr>
          <p:cNvPr id="90" name="Shape 90" descr="Image_3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9144000" cy="2736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Shape 9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924300" y="5732462"/>
            <a:ext cx="5194300" cy="107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Program setkání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indent="0">
              <a:buNone/>
            </a:pPr>
            <a:r>
              <a:rPr lang="cs-CZ" sz="1800" dirty="0"/>
              <a:t>09.00 – 09.30 prezence účastníků, </a:t>
            </a:r>
            <a:r>
              <a:rPr lang="cs-CZ" sz="1800" dirty="0" err="1" smtClean="0"/>
              <a:t>coffeebreak</a:t>
            </a:r>
            <a:endParaRPr lang="cs-CZ" sz="1800" dirty="0"/>
          </a:p>
          <a:p>
            <a:pPr marL="25400" indent="0">
              <a:buNone/>
            </a:pPr>
            <a:r>
              <a:rPr lang="cs-CZ" sz="1800" dirty="0"/>
              <a:t>09.30 – 09.50 vzdělávací aktivity 2018 + nový web (Ing. Eva Vrbová)</a:t>
            </a:r>
          </a:p>
          <a:p>
            <a:pPr marL="25400" indent="0">
              <a:buNone/>
            </a:pPr>
            <a:r>
              <a:rPr lang="cs-CZ" sz="1800" dirty="0"/>
              <a:t>09.50 – 10:30 monitorovací zprávy + monitoring osob + kontroly (Bc. Tereza </a:t>
            </a:r>
            <a:r>
              <a:rPr lang="cs-CZ" sz="1800" dirty="0" smtClean="0"/>
              <a:t>	         Samešová</a:t>
            </a:r>
            <a:r>
              <a:rPr lang="cs-CZ" sz="1800" dirty="0"/>
              <a:t>)</a:t>
            </a:r>
          </a:p>
          <a:p>
            <a:pPr marL="25400" indent="0">
              <a:buNone/>
            </a:pPr>
            <a:r>
              <a:rPr lang="cs-CZ" sz="1800" dirty="0"/>
              <a:t>10.30 – 11.00 evaluace projektu, kvalita služeb (Ing. Kateřina Djak)</a:t>
            </a:r>
          </a:p>
          <a:p>
            <a:pPr marL="25400" indent="0">
              <a:buNone/>
            </a:pPr>
            <a:r>
              <a:rPr lang="cs-CZ" sz="1800" dirty="0"/>
              <a:t>11.00 – 11.30 přestávka, občerstvení</a:t>
            </a:r>
          </a:p>
          <a:p>
            <a:pPr marL="25400" indent="0">
              <a:buNone/>
            </a:pPr>
            <a:r>
              <a:rPr lang="cs-CZ" sz="1800" dirty="0"/>
              <a:t>11.30 – 12.00 vyrovnávací platba v novém projektu – kontrola, vyúčtování</a:t>
            </a:r>
          </a:p>
          <a:p>
            <a:pPr marL="25400" indent="0">
              <a:buNone/>
            </a:pPr>
            <a:r>
              <a:rPr lang="cs-CZ" sz="1800" dirty="0"/>
              <a:t>12:00 - 12:30 dotazy, diskuze, závěr</a:t>
            </a:r>
          </a:p>
        </p:txBody>
      </p:sp>
    </p:spTree>
    <p:extLst>
      <p:ext uri="{BB962C8B-B14F-4D97-AF65-F5344CB8AC3E}">
        <p14:creationId xmlns:p14="http://schemas.microsoft.com/office/powerpoint/2010/main" val="396414174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Co se děje v projektu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Kontrola z MPSV</a:t>
            </a:r>
          </a:p>
          <a:p>
            <a:r>
              <a:rPr lang="cs-CZ" dirty="0" smtClean="0"/>
              <a:t>Finanční audit z MF</a:t>
            </a:r>
          </a:p>
          <a:p>
            <a:r>
              <a:rPr lang="cs-CZ" dirty="0" smtClean="0"/>
              <a:t>Proběhly 4 semináře na téma GDPR</a:t>
            </a:r>
          </a:p>
          <a:p>
            <a:r>
              <a:rPr lang="cs-CZ" dirty="0" err="1" smtClean="0"/>
              <a:t>Redesign</a:t>
            </a:r>
            <a:r>
              <a:rPr lang="cs-CZ" dirty="0" smtClean="0"/>
              <a:t> webových stránek</a:t>
            </a:r>
          </a:p>
          <a:p>
            <a:r>
              <a:rPr lang="cs-CZ" dirty="0" smtClean="0"/>
              <a:t>Nové formuláře Soupisky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6808443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 idx="4294967295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62000" marR="0" lvl="0" indent="-762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lang="en-US" dirty="0" err="1">
                <a:solidFill>
                  <a:schemeClr val="accent2"/>
                </a:solidFill>
              </a:rPr>
              <a:t>Klíčová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aktivita</a:t>
            </a:r>
            <a:r>
              <a:rPr lang="en-US" dirty="0">
                <a:solidFill>
                  <a:schemeClr val="accent2"/>
                </a:solidFill>
              </a:rPr>
              <a:t> </a:t>
            </a:r>
            <a:r>
              <a:rPr lang="en-US" dirty="0" err="1">
                <a:solidFill>
                  <a:schemeClr val="accent2"/>
                </a:solidFill>
              </a:rPr>
              <a:t>vzdělávání</a:t>
            </a:r>
            <a:endParaRPr dirty="0"/>
          </a:p>
        </p:txBody>
      </p:sp>
      <p:sp>
        <p:nvSpPr>
          <p:cNvPr id="103" name="Shape 103"/>
          <p:cNvSpPr txBox="1">
            <a:spLocks noGrp="1"/>
          </p:cNvSpPr>
          <p:nvPr>
            <p:ph type="body" idx="4294967295"/>
          </p:nvPr>
        </p:nvSpPr>
        <p:spPr>
          <a:xfrm>
            <a:off x="356412" y="1216062"/>
            <a:ext cx="8431200" cy="442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37210" indent="-457200" algn="just">
              <a:spcBef>
                <a:spcPts val="0"/>
              </a:spcBef>
              <a:buSzPts val="1260"/>
            </a:pPr>
            <a:r>
              <a:rPr lang="cs-CZ" sz="2800" dirty="0" smtClean="0"/>
              <a:t>Analýza vzdělávacích potřeb</a:t>
            </a:r>
          </a:p>
          <a:p>
            <a:pPr marL="537210" indent="-457200" algn="just">
              <a:spcBef>
                <a:spcPts val="0"/>
              </a:spcBef>
              <a:buSzPts val="1260"/>
            </a:pPr>
            <a:r>
              <a:rPr lang="cs-CZ" sz="2800" dirty="0" smtClean="0"/>
              <a:t>Plán a harmonogram vzdělávání</a:t>
            </a:r>
          </a:p>
          <a:p>
            <a:pPr marL="537210" indent="-457200" algn="just">
              <a:spcBef>
                <a:spcPts val="0"/>
              </a:spcBef>
              <a:buSzPts val="1260"/>
            </a:pPr>
            <a:r>
              <a:rPr lang="cs-CZ" sz="2800" dirty="0" smtClean="0"/>
              <a:t>Návrh vzdělávacího programu a obsahu vzdělávání</a:t>
            </a:r>
          </a:p>
          <a:p>
            <a:pPr marL="537210" indent="-457200" algn="just">
              <a:spcBef>
                <a:spcPts val="0"/>
              </a:spcBef>
              <a:buSzPts val="1260"/>
            </a:pPr>
            <a:r>
              <a:rPr lang="cs-CZ" sz="2800" dirty="0" smtClean="0"/>
              <a:t>Vytvoření evaluačních dotazníků</a:t>
            </a:r>
          </a:p>
          <a:p>
            <a:pPr marL="537210" indent="-457200" algn="just">
              <a:spcBef>
                <a:spcPts val="0"/>
              </a:spcBef>
              <a:buSzPts val="1260"/>
            </a:pPr>
            <a:r>
              <a:rPr lang="cs-CZ" sz="2800" dirty="0" smtClean="0"/>
              <a:t>Vzdělávání pracovníků v SS v přímé péči</a:t>
            </a:r>
          </a:p>
          <a:p>
            <a:pPr marL="342900" marR="0" lvl="0" indent="-26289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</a:pPr>
            <a:endParaRPr lang="cs-CZ" sz="2800" dirty="0" smtClean="0"/>
          </a:p>
          <a:p>
            <a:pPr marL="342900" marR="0" lvl="0" indent="-26289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</a:pPr>
            <a:r>
              <a:rPr lang="en-US" sz="2800" dirty="0" err="1" smtClean="0"/>
              <a:t>Probíhá</a:t>
            </a:r>
            <a:r>
              <a:rPr lang="en-US" sz="2800" dirty="0" smtClean="0"/>
              <a:t> </a:t>
            </a:r>
            <a:r>
              <a:rPr lang="en-US" sz="2800" dirty="0"/>
              <a:t>VŘ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zajištění</a:t>
            </a:r>
            <a:r>
              <a:rPr lang="en-US" sz="2800" dirty="0"/>
              <a:t> </a:t>
            </a:r>
            <a:r>
              <a:rPr lang="en-US" sz="2800" dirty="0" err="1" smtClean="0"/>
              <a:t>dodavatele</a:t>
            </a:r>
            <a:r>
              <a:rPr lang="cs-CZ" sz="2800" dirty="0" smtClean="0"/>
              <a:t>/dodavatelů</a:t>
            </a:r>
            <a:r>
              <a:rPr lang="en-US" sz="2800" dirty="0" smtClean="0"/>
              <a:t> </a:t>
            </a:r>
            <a:r>
              <a:rPr lang="en-US" sz="2800" dirty="0" err="1" smtClean="0"/>
              <a:t>školení</a:t>
            </a:r>
            <a:endParaRPr sz="2800" dirty="0"/>
          </a:p>
          <a:p>
            <a:pPr marL="342900" marR="0" lvl="0" indent="-26289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</a:pPr>
            <a:endParaRPr sz="2800" dirty="0"/>
          </a:p>
          <a:p>
            <a:pPr marL="342900" marR="0" lvl="0" indent="-26289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60"/>
              <a:buFont typeface="Arial"/>
              <a:buNone/>
            </a:pPr>
            <a:endParaRPr sz="2800" dirty="0"/>
          </a:p>
          <a:p>
            <a:pPr marL="342900" marR="0" lvl="0" indent="-34290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274320" algn="just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080"/>
              <a:buFont typeface="Arial"/>
              <a:buNone/>
            </a:pPr>
            <a:endParaRPr sz="24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4300" y="5732462"/>
            <a:ext cx="5194300" cy="107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0" y="199850"/>
            <a:ext cx="9144000" cy="157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342900" lvl="0" indent="-26289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 dirty="0" err="1">
                <a:solidFill>
                  <a:schemeClr val="dk1"/>
                </a:solidFill>
              </a:rPr>
              <a:t>Plánovaný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harmonogram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cs-CZ" sz="2800" b="1" dirty="0" smtClean="0">
                <a:solidFill>
                  <a:schemeClr val="dk1"/>
                </a:solidFill>
              </a:rPr>
              <a:t>vzdělávání pro </a:t>
            </a:r>
            <a:r>
              <a:rPr lang="en-US" sz="2800" b="1" dirty="0" err="1" smtClean="0">
                <a:solidFill>
                  <a:schemeClr val="dk1"/>
                </a:solidFill>
              </a:rPr>
              <a:t>rok</a:t>
            </a:r>
            <a:r>
              <a:rPr lang="en-US" sz="2800" b="1" dirty="0" smtClean="0">
                <a:solidFill>
                  <a:schemeClr val="dk1"/>
                </a:solidFill>
              </a:rPr>
              <a:t> </a:t>
            </a:r>
            <a:r>
              <a:rPr lang="en-US" sz="2800" b="1" dirty="0">
                <a:solidFill>
                  <a:schemeClr val="dk1"/>
                </a:solidFill>
              </a:rPr>
              <a:t>2018 </a:t>
            </a:r>
            <a:r>
              <a:rPr lang="en-US" sz="2800" b="1" dirty="0" err="1">
                <a:solidFill>
                  <a:schemeClr val="dk1"/>
                </a:solidFill>
              </a:rPr>
              <a:t>dle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zadávací</a:t>
            </a:r>
            <a:r>
              <a:rPr lang="en-US" sz="2800" b="1" dirty="0">
                <a:solidFill>
                  <a:schemeClr val="dk1"/>
                </a:solidFill>
              </a:rPr>
              <a:t> </a:t>
            </a:r>
            <a:r>
              <a:rPr lang="en-US" sz="2800" b="1" dirty="0" err="1">
                <a:solidFill>
                  <a:schemeClr val="dk1"/>
                </a:solidFill>
              </a:rPr>
              <a:t>dokumentace</a:t>
            </a:r>
            <a:r>
              <a:rPr lang="en-US" sz="2800" b="1" dirty="0">
                <a:solidFill>
                  <a:schemeClr val="dk1"/>
                </a:solidFill>
              </a:rPr>
              <a:t>:</a:t>
            </a:r>
            <a:endParaRPr b="1" dirty="0"/>
          </a:p>
        </p:txBody>
      </p:sp>
      <p:graphicFrame>
        <p:nvGraphicFramePr>
          <p:cNvPr id="111" name="Shape 111"/>
          <p:cNvGraphicFramePr/>
          <p:nvPr>
            <p:extLst>
              <p:ext uri="{D42A27DB-BD31-4B8C-83A1-F6EECF244321}">
                <p14:modId xmlns:p14="http://schemas.microsoft.com/office/powerpoint/2010/main" val="1142124842"/>
              </p:ext>
            </p:extLst>
          </p:nvPr>
        </p:nvGraphicFramePr>
        <p:xfrm>
          <a:off x="78660" y="1773950"/>
          <a:ext cx="9065339" cy="3229250"/>
        </p:xfrm>
        <a:graphic>
          <a:graphicData uri="http://schemas.openxmlformats.org/drawingml/2006/table">
            <a:tbl>
              <a:tblPr>
                <a:noFill/>
                <a:tableStyleId>{B7FD773D-CA94-4791-A738-1B0303FFFD9D}</a:tableStyleId>
              </a:tblPr>
              <a:tblGrid>
                <a:gridCol w="25925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01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7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05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936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328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626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7426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dirty="0" err="1"/>
                        <a:t>Tématické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okruhy</a:t>
                      </a:r>
                      <a:endParaRPr sz="1600" b="1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 err="1" smtClean="0"/>
                        <a:t>červe</a:t>
                      </a:r>
                      <a:r>
                        <a:rPr lang="cs-CZ" dirty="0" smtClean="0"/>
                        <a:t>n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červenec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srpen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září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říjen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listopad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prosinec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6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/>
                        <a:t>Dítě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zasažené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sy</a:t>
                      </a:r>
                      <a:r>
                        <a:rPr lang="en-US" sz="1600" dirty="0"/>
                        <a:t> CAN, KI u </a:t>
                      </a:r>
                      <a:r>
                        <a:rPr lang="en-US" sz="1600" dirty="0" err="1"/>
                        <a:t>dětí</a:t>
                      </a:r>
                      <a:r>
                        <a:rPr lang="en-US" sz="1600" dirty="0"/>
                        <a:t>, </a:t>
                      </a:r>
                      <a:r>
                        <a:rPr lang="en-US" sz="1600" dirty="0" err="1"/>
                        <a:t>dítě</a:t>
                      </a:r>
                      <a:r>
                        <a:rPr lang="en-US" sz="1600" dirty="0"/>
                        <a:t> a </a:t>
                      </a:r>
                      <a:r>
                        <a:rPr lang="en-US" sz="1600" dirty="0" err="1"/>
                        <a:t>domácí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násilí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67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/>
                        <a:t>Práce</a:t>
                      </a:r>
                      <a:r>
                        <a:rPr lang="en-US" sz="1600" dirty="0"/>
                        <a:t> s </a:t>
                      </a:r>
                      <a:r>
                        <a:rPr lang="en-US" sz="1600" dirty="0" err="1"/>
                        <a:t>uživateli</a:t>
                      </a:r>
                      <a:r>
                        <a:rPr lang="en-US" sz="1600" dirty="0"/>
                        <a:t> SS s </a:t>
                      </a:r>
                      <a:r>
                        <a:rPr lang="en-US" sz="1600" dirty="0" err="1"/>
                        <a:t>duševním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onemocněním</a:t>
                      </a:r>
                      <a:r>
                        <a:rPr lang="en-US" sz="1600" dirty="0"/>
                        <a:t> 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01225"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dirty="0" err="1"/>
                        <a:t>Individuální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plánování</a:t>
                      </a:r>
                      <a:r>
                        <a:rPr lang="en-US" sz="1600" dirty="0"/>
                        <a:t> v </a:t>
                      </a:r>
                      <a:r>
                        <a:rPr lang="en-US" sz="1600" dirty="0" err="1"/>
                        <a:t>rámci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práce</a:t>
                      </a:r>
                      <a:r>
                        <a:rPr lang="en-US" sz="1600" dirty="0"/>
                        <a:t> s </a:t>
                      </a:r>
                      <a:r>
                        <a:rPr lang="en-US" sz="1600" dirty="0" err="1"/>
                        <a:t>celým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rodinným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systémem</a:t>
                      </a:r>
                      <a:endParaRPr sz="16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x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dirty="0"/>
                        <a:t> </a:t>
                      </a:r>
                      <a:endParaRPr dirty="0"/>
                    </a:p>
                  </a:txBody>
                  <a:tcPr marL="91425" marR="91425" marT="91425" marB="91425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60437" y="258981"/>
            <a:ext cx="8229600" cy="1592826"/>
          </a:xfrm>
        </p:spPr>
        <p:txBody>
          <a:bodyPr/>
          <a:lstStyle/>
          <a:p>
            <a:r>
              <a:rPr lang="en-US" sz="3200" b="1" dirty="0" err="1">
                <a:solidFill>
                  <a:schemeClr val="dk1"/>
                </a:solidFill>
              </a:rPr>
              <a:t>Plánovaný</a:t>
            </a:r>
            <a:r>
              <a:rPr lang="en-US" sz="3200" b="1" dirty="0">
                <a:solidFill>
                  <a:schemeClr val="dk1"/>
                </a:solidFill>
              </a:rPr>
              <a:t> </a:t>
            </a:r>
            <a:r>
              <a:rPr lang="en-US" sz="3200" b="1" dirty="0" err="1">
                <a:solidFill>
                  <a:schemeClr val="dk1"/>
                </a:solidFill>
              </a:rPr>
              <a:t>harmonogram</a:t>
            </a:r>
            <a:r>
              <a:rPr lang="en-US" sz="3200" b="1" dirty="0">
                <a:solidFill>
                  <a:schemeClr val="dk1"/>
                </a:solidFill>
              </a:rPr>
              <a:t> </a:t>
            </a:r>
            <a:r>
              <a:rPr lang="en-US" sz="3200" b="1" dirty="0" err="1">
                <a:solidFill>
                  <a:schemeClr val="dk1"/>
                </a:solidFill>
              </a:rPr>
              <a:t>vzdělávání</a:t>
            </a:r>
            <a:r>
              <a:rPr lang="en-US" sz="3200" b="1" dirty="0">
                <a:solidFill>
                  <a:schemeClr val="dk1"/>
                </a:solidFill>
              </a:rPr>
              <a:t> pro </a:t>
            </a:r>
            <a:r>
              <a:rPr lang="cs-CZ" sz="3200" b="1" dirty="0" smtClean="0">
                <a:solidFill>
                  <a:schemeClr val="dk1"/>
                </a:solidFill>
              </a:rPr>
              <a:t>I. pol. roku 2019 </a:t>
            </a:r>
            <a:r>
              <a:rPr lang="en-US" sz="3200" b="1" dirty="0" smtClean="0">
                <a:solidFill>
                  <a:schemeClr val="dk1"/>
                </a:solidFill>
              </a:rPr>
              <a:t> </a:t>
            </a:r>
            <a:r>
              <a:rPr lang="en-US" sz="3200" b="1" dirty="0" err="1">
                <a:solidFill>
                  <a:schemeClr val="dk1"/>
                </a:solidFill>
              </a:rPr>
              <a:t>dle</a:t>
            </a:r>
            <a:r>
              <a:rPr lang="en-US" sz="3200" b="1" dirty="0">
                <a:solidFill>
                  <a:schemeClr val="dk1"/>
                </a:solidFill>
              </a:rPr>
              <a:t> </a:t>
            </a:r>
            <a:r>
              <a:rPr lang="en-US" sz="3200" b="1" dirty="0" err="1">
                <a:solidFill>
                  <a:schemeClr val="dk1"/>
                </a:solidFill>
              </a:rPr>
              <a:t>zadávací</a:t>
            </a:r>
            <a:r>
              <a:rPr lang="en-US" sz="3200" b="1" dirty="0">
                <a:solidFill>
                  <a:schemeClr val="dk1"/>
                </a:solidFill>
              </a:rPr>
              <a:t> </a:t>
            </a:r>
            <a:r>
              <a:rPr lang="en-US" sz="3200" b="1" dirty="0" err="1">
                <a:solidFill>
                  <a:schemeClr val="dk1"/>
                </a:solidFill>
              </a:rPr>
              <a:t>dokumentace</a:t>
            </a:r>
            <a:r>
              <a:rPr lang="en-US" sz="3200" b="1" dirty="0">
                <a:solidFill>
                  <a:schemeClr val="dk1"/>
                </a:solidFill>
              </a:rPr>
              <a:t>:</a:t>
            </a:r>
            <a:r>
              <a:rPr lang="en-US" sz="2400" b="1" dirty="0"/>
              <a:t/>
            </a:r>
            <a:br>
              <a:rPr lang="en-US" sz="2400" b="1" dirty="0"/>
            </a:br>
            <a:endParaRPr lang="cs-CZ" sz="24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5400" indent="0">
              <a:buNone/>
            </a:pPr>
            <a:r>
              <a:rPr lang="cs-CZ" b="1" dirty="0" smtClean="0"/>
              <a:t>2019:</a:t>
            </a:r>
            <a:endParaRPr lang="cs-CZ" b="1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8602395"/>
              </p:ext>
            </p:extLst>
          </p:nvPr>
        </p:nvGraphicFramePr>
        <p:xfrm>
          <a:off x="560437" y="2349909"/>
          <a:ext cx="7993627" cy="3278151"/>
        </p:xfrm>
        <a:graphic>
          <a:graphicData uri="http://schemas.openxmlformats.org/drawingml/2006/table">
            <a:tbl>
              <a:tblPr>
                <a:tableStyleId>{B7FD773D-CA94-4791-A738-1B0303FFFD9D}</a:tableStyleId>
              </a:tblPr>
              <a:tblGrid>
                <a:gridCol w="2937830">
                  <a:extLst>
                    <a:ext uri="{9D8B030D-6E8A-4147-A177-3AD203B41FA5}">
                      <a16:colId xmlns:a16="http://schemas.microsoft.com/office/drawing/2014/main" val="1244734976"/>
                    </a:ext>
                  </a:extLst>
                </a:gridCol>
                <a:gridCol w="819859">
                  <a:extLst>
                    <a:ext uri="{9D8B030D-6E8A-4147-A177-3AD203B41FA5}">
                      <a16:colId xmlns:a16="http://schemas.microsoft.com/office/drawing/2014/main" val="3754632039"/>
                    </a:ext>
                  </a:extLst>
                </a:gridCol>
                <a:gridCol w="956502">
                  <a:extLst>
                    <a:ext uri="{9D8B030D-6E8A-4147-A177-3AD203B41FA5}">
                      <a16:colId xmlns:a16="http://schemas.microsoft.com/office/drawing/2014/main" val="3254161367"/>
                    </a:ext>
                  </a:extLst>
                </a:gridCol>
                <a:gridCol w="819859">
                  <a:extLst>
                    <a:ext uri="{9D8B030D-6E8A-4147-A177-3AD203B41FA5}">
                      <a16:colId xmlns:a16="http://schemas.microsoft.com/office/drawing/2014/main" val="468890859"/>
                    </a:ext>
                  </a:extLst>
                </a:gridCol>
                <a:gridCol w="819859">
                  <a:extLst>
                    <a:ext uri="{9D8B030D-6E8A-4147-A177-3AD203B41FA5}">
                      <a16:colId xmlns:a16="http://schemas.microsoft.com/office/drawing/2014/main" val="1184705897"/>
                    </a:ext>
                  </a:extLst>
                </a:gridCol>
                <a:gridCol w="819859">
                  <a:extLst>
                    <a:ext uri="{9D8B030D-6E8A-4147-A177-3AD203B41FA5}">
                      <a16:colId xmlns:a16="http://schemas.microsoft.com/office/drawing/2014/main" val="3801503790"/>
                    </a:ext>
                  </a:extLst>
                </a:gridCol>
                <a:gridCol w="819859">
                  <a:extLst>
                    <a:ext uri="{9D8B030D-6E8A-4147-A177-3AD203B41FA5}">
                      <a16:colId xmlns:a16="http://schemas.microsoft.com/office/drawing/2014/main" val="1214036251"/>
                    </a:ext>
                  </a:extLst>
                </a:gridCol>
              </a:tblGrid>
              <a:tr h="356373">
                <a:tc>
                  <a:txBody>
                    <a:bodyPr/>
                    <a:lstStyle/>
                    <a:p>
                      <a:pPr algn="l" fontAlgn="b"/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Únor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Březen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Duben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Květen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Červen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extLst>
                  <a:ext uri="{0D108BD9-81ED-4DB2-BD59-A6C34878D82A}">
                    <a16:rowId xmlns:a16="http://schemas.microsoft.com/office/drawing/2014/main" val="1405598662"/>
                  </a:ext>
                </a:extLst>
              </a:tr>
              <a:tr h="79747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Práce s uživateli SS ohroženými závislostmi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extLst>
                  <a:ext uri="{0D108BD9-81ED-4DB2-BD59-A6C34878D82A}">
                    <a16:rowId xmlns:a16="http://schemas.microsoft.com/office/drawing/2014/main" val="1531374607"/>
                  </a:ext>
                </a:extLst>
              </a:tr>
              <a:tr h="886847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Individuální plánování v rámci práce s celým rodinným systémem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extLst>
                  <a:ext uri="{0D108BD9-81ED-4DB2-BD59-A6C34878D82A}">
                    <a16:rowId xmlns:a16="http://schemas.microsoft.com/office/drawing/2014/main" val="1985558461"/>
                  </a:ext>
                </a:extLst>
              </a:tr>
              <a:tr h="1237459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Práce s problematickým uživatelem SS, zvládání obtížných situací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>
                          <a:effectLst/>
                        </a:rPr>
                        <a:t> 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>
                          <a:effectLst/>
                        </a:rPr>
                        <a:t> 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049" marR="5049" marT="5049" marB="0" anchor="b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975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7751188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</a:pPr>
            <a:r>
              <a:rPr lang="en-US" sz="4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Důležité!</a:t>
            </a:r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cs-CZ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Účastníky seminářů vykazujeme jako podpořené osoby – monitorovací indikátor</a:t>
            </a: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pracovník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přímé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péči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absolvuje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alespoň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40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hodin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školení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celou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dobu</a:t>
            </a:r>
            <a:r>
              <a:rPr lang="en-US" sz="32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0" i="0" u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projektu</a:t>
            </a:r>
            <a:r>
              <a:rPr lang="cs-CZ" sz="32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(do r. 2021)</a:t>
            </a:r>
            <a:endParaRPr lang="cs-CZ" sz="3200" b="0" i="0" u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cs-CZ" dirty="0" smtClean="0"/>
              <a:t>Počet míst v jednotlivých kurzech omezen, přednostně budou přihlášeni, kteří již nějaké hodiny školení absolvovali!</a:t>
            </a:r>
            <a:endParaRPr lang="cs-CZ" sz="3200" b="0" i="0" u="none" dirty="0" smtClean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endParaRPr dirty="0"/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7859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62000" marR="0" lvl="0" indent="-7620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</a:pPr>
            <a:r>
              <a:rPr lang="en-US" sz="3200">
                <a:solidFill>
                  <a:schemeClr val="accent2"/>
                </a:solidFill>
              </a:rPr>
              <a:t>WEBOVÉ STRÁNKY PROJEKTU</a:t>
            </a:r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2060575"/>
            <a:ext cx="8229600" cy="4065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2800" u="sng" dirty="0">
                <a:solidFill>
                  <a:schemeClr val="hlink"/>
                </a:solidFill>
                <a:hlinkClick r:id="rId3"/>
              </a:rPr>
              <a:t>www.socialnisluzby-ipjmk.cz</a:t>
            </a:r>
            <a:endParaRPr sz="28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2800" dirty="0"/>
          </a:p>
          <a:p>
            <a:pPr marL="660400" indent="-457200"/>
            <a:r>
              <a:rPr lang="en-US" sz="2800" dirty="0" err="1"/>
              <a:t>Tvoří</a:t>
            </a:r>
            <a:r>
              <a:rPr lang="en-US" sz="2800" dirty="0"/>
              <a:t> se </a:t>
            </a:r>
            <a:r>
              <a:rPr lang="en-US" sz="2800" u="sng" dirty="0" err="1">
                <a:solidFill>
                  <a:schemeClr val="hlink"/>
                </a:solidFill>
                <a:hlinkClick r:id="rId4"/>
              </a:rPr>
              <a:t>nový</a:t>
            </a:r>
            <a:r>
              <a:rPr lang="en-US" sz="2800" dirty="0"/>
              <a:t> </a:t>
            </a:r>
            <a:r>
              <a:rPr lang="en-US" sz="2800" dirty="0" err="1"/>
              <a:t>vzhled</a:t>
            </a:r>
            <a:r>
              <a:rPr lang="en-US" sz="2800" dirty="0"/>
              <a:t> </a:t>
            </a:r>
            <a:r>
              <a:rPr lang="en-US" sz="2800" dirty="0" err="1"/>
              <a:t>webu</a:t>
            </a:r>
            <a:r>
              <a:rPr lang="en-US" sz="2800" dirty="0"/>
              <a:t>, </a:t>
            </a:r>
            <a:r>
              <a:rPr lang="en-US" sz="2800" dirty="0" err="1"/>
              <a:t>adresa</a:t>
            </a:r>
            <a:r>
              <a:rPr lang="en-US" sz="2800" dirty="0"/>
              <a:t> </a:t>
            </a:r>
            <a:r>
              <a:rPr lang="en-US" sz="2800" dirty="0" err="1"/>
              <a:t>zůstává</a:t>
            </a:r>
            <a:endParaRPr sz="28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cs-CZ" sz="2800" dirty="0" smtClean="0"/>
              <a:t>     </a:t>
            </a:r>
            <a:r>
              <a:rPr lang="en-US" sz="2800" dirty="0" err="1" smtClean="0"/>
              <a:t>stejná</a:t>
            </a:r>
            <a:endParaRPr sz="2800" dirty="0"/>
          </a:p>
          <a:p>
            <a:pPr marL="660400" indent="-457200"/>
            <a:r>
              <a:rPr lang="en-US" sz="2800" dirty="0" err="1"/>
              <a:t>Přihlašování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semináře</a:t>
            </a:r>
            <a:r>
              <a:rPr lang="en-US" sz="2800" dirty="0"/>
              <a:t>/</a:t>
            </a:r>
            <a:r>
              <a:rPr lang="en-US" sz="2800" dirty="0" err="1"/>
              <a:t>pracovní</a:t>
            </a:r>
            <a:r>
              <a:rPr lang="en-US" sz="2800" dirty="0"/>
              <a:t> </a:t>
            </a:r>
            <a:r>
              <a:rPr lang="en-US" sz="2800" dirty="0" err="1"/>
              <a:t>setkání</a:t>
            </a:r>
            <a:endParaRPr sz="2800" dirty="0"/>
          </a:p>
          <a:p>
            <a:pPr marL="660400" indent="-457200"/>
            <a:r>
              <a:rPr lang="en-US" sz="2800" dirty="0" err="1"/>
              <a:t>Úložiště</a:t>
            </a:r>
            <a:r>
              <a:rPr lang="en-US" sz="2800" dirty="0"/>
              <a:t> pro </a:t>
            </a:r>
            <a:r>
              <a:rPr lang="en-US" sz="2800" dirty="0" err="1"/>
              <a:t>odevzdávané</a:t>
            </a:r>
            <a:r>
              <a:rPr lang="en-US" sz="2800" dirty="0"/>
              <a:t> </a:t>
            </a:r>
            <a:r>
              <a:rPr lang="en-US" sz="2800" dirty="0" err="1"/>
              <a:t>dokumenty</a:t>
            </a:r>
            <a:r>
              <a:rPr lang="en-US" sz="2800" dirty="0"/>
              <a:t> (MZ, </a:t>
            </a:r>
            <a:r>
              <a:rPr lang="en-US" sz="2800" dirty="0" err="1"/>
              <a:t>podpořené</a:t>
            </a:r>
            <a:r>
              <a:rPr lang="en-US" sz="2800" dirty="0"/>
              <a:t> </a:t>
            </a:r>
            <a:r>
              <a:rPr lang="en-US" sz="2800" dirty="0" err="1"/>
              <a:t>osoby</a:t>
            </a:r>
            <a:r>
              <a:rPr lang="en-US" sz="2800" dirty="0"/>
              <a:t>)</a:t>
            </a:r>
            <a:endParaRPr sz="2800" dirty="0"/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303</Words>
  <Application>Microsoft Office PowerPoint</Application>
  <PresentationFormat>Předvádění na obrazovce (4:3)</PresentationFormat>
  <Paragraphs>109</Paragraphs>
  <Slides>8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Výchozí návrh</vt:lpstr>
      <vt:lpstr>SEMINÁŘ pro poskytovatele v rámci projektu: „Zajištění vybraných služeb sociální prevence  na území Jihomoravského kraje“   2.5..2018 Tato akce je financována z Evropského sociálního fondu, státního rozpočtu České republiky a rozpočtu Jihomoravského kraje prostřednictvím Operačního programu Zaměstnanost.</vt:lpstr>
      <vt:lpstr>Program setkání</vt:lpstr>
      <vt:lpstr>Co se děje v projektu</vt:lpstr>
      <vt:lpstr>Klíčová aktivita vzdělávání</vt:lpstr>
      <vt:lpstr>Prezentace aplikace PowerPoint</vt:lpstr>
      <vt:lpstr>Plánovaný harmonogram vzdělávání pro I. pol. roku 2019  dle zadávací dokumentace: </vt:lpstr>
      <vt:lpstr>Důležité!</vt:lpstr>
      <vt:lpstr>WEBOVÉ STRÁNKY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 pro poskytovatele v rámci projektu: „Vybrané služby sociální prevence  na území Jihomoravského kraje“   2.5..2018 Tato akce je financována z Evropského sociálního fondu, státního rozpočtu České republiky a rozpočtu Jihomoravského kraje prostřednictvím Operačního programu Zaměstnanost.</dc:title>
  <dc:creator>Vrbová Eva</dc:creator>
  <cp:lastModifiedBy>Vrbová Eva</cp:lastModifiedBy>
  <cp:revision>14</cp:revision>
  <dcterms:modified xsi:type="dcterms:W3CDTF">2018-05-01T19:42:08Z</dcterms:modified>
</cp:coreProperties>
</file>